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1" r:id="rId3"/>
    <p:sldId id="285" r:id="rId4"/>
    <p:sldId id="286" r:id="rId5"/>
    <p:sldId id="294" r:id="rId6"/>
    <p:sldId id="319" r:id="rId7"/>
    <p:sldId id="316" r:id="rId8"/>
    <p:sldId id="321" r:id="rId9"/>
    <p:sldId id="322" r:id="rId10"/>
    <p:sldId id="323" r:id="rId11"/>
    <p:sldId id="325" r:id="rId12"/>
    <p:sldId id="326" r:id="rId13"/>
    <p:sldId id="327" r:id="rId14"/>
    <p:sldId id="328" r:id="rId15"/>
    <p:sldId id="312" r:id="rId16"/>
    <p:sldId id="311" r:id="rId17"/>
    <p:sldId id="313" r:id="rId18"/>
  </p:sldIdLst>
  <p:sldSz cx="9144000" cy="6858000" type="screen4x3"/>
  <p:notesSz cx="9317038" cy="6877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" initials="J" lastIdx="1" clrIdx="0">
    <p:extLst>
      <p:ext uri="{19B8F6BF-5375-455C-9EA6-DF929625EA0E}">
        <p15:presenceInfo xmlns:p15="http://schemas.microsoft.com/office/powerpoint/2012/main" userId="Jul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76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34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277018" y="1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/>
          <a:lstStyle>
            <a:lvl1pPr algn="r">
              <a:defRPr sz="1200"/>
            </a:lvl1pPr>
          </a:lstStyle>
          <a:p>
            <a:fld id="{05E02316-A3A9-40CE-8399-988D8D269502}" type="datetimeFigureOut">
              <a:rPr lang="de-AT" smtClean="0"/>
              <a:t>13.02.2017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532505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277018" y="6532505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 anchor="b"/>
          <a:lstStyle>
            <a:lvl1pPr algn="r">
              <a:defRPr sz="1200"/>
            </a:lvl1pPr>
          </a:lstStyle>
          <a:p>
            <a:fld id="{5C731D18-B53C-4622-9947-A3FBDDB0C9B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1170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277018" y="1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/>
          <a:lstStyle>
            <a:lvl1pPr algn="r">
              <a:defRPr sz="1200"/>
            </a:lvl1pPr>
          </a:lstStyle>
          <a:p>
            <a:fld id="{F5E89DEF-C035-41A2-9AFE-A6026D4C04BE}" type="datetimeFigureOut">
              <a:rPr lang="de-AT" smtClean="0"/>
              <a:t>13.02.2017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11500" y="860425"/>
            <a:ext cx="3094038" cy="2320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399" tIns="42700" rIns="85399" bIns="4270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30872" y="3309987"/>
            <a:ext cx="7455296" cy="2707299"/>
          </a:xfrm>
          <a:prstGeom prst="rect">
            <a:avLst/>
          </a:prstGeom>
        </p:spPr>
        <p:txBody>
          <a:bodyPr vert="horz" lIns="85399" tIns="42700" rIns="85399" bIns="4270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532505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277018" y="6532505"/>
            <a:ext cx="4037940" cy="344545"/>
          </a:xfrm>
          <a:prstGeom prst="rect">
            <a:avLst/>
          </a:prstGeom>
        </p:spPr>
        <p:txBody>
          <a:bodyPr vert="horz" lIns="85399" tIns="42700" rIns="85399" bIns="42700" rtlCol="0" anchor="b"/>
          <a:lstStyle>
            <a:lvl1pPr algn="r">
              <a:defRPr sz="1200"/>
            </a:lvl1pPr>
          </a:lstStyle>
          <a:p>
            <a:fld id="{BEF2A079-E7F8-4A78-8EEA-DD00A8D5DE3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37244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2A079-E7F8-4A78-8EEA-DD00A8D5DE37}" type="slidenum">
              <a:rPr lang="de-AT" smtClean="0"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8784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JK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27" y="1463400"/>
            <a:ext cx="6599546" cy="393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8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vergleich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138" y="1778400"/>
            <a:ext cx="3809802" cy="4428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7075" y="1778400"/>
            <a:ext cx="3808800" cy="4428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sses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0800" y="651700"/>
            <a:ext cx="7938000" cy="93869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, </a:t>
            </a:r>
            <a:r>
              <a:rPr lang="de-DE" dirty="0" err="1"/>
              <a:t>grosses</a:t>
            </a:r>
            <a:r>
              <a:rPr lang="de-DE" dirty="0"/>
              <a:t> </a:t>
            </a:r>
            <a:r>
              <a:rPr lang="de-DE" dirty="0" err="1"/>
              <a:t>bild</a:t>
            </a:r>
            <a:r>
              <a:rPr lang="de-DE" dirty="0"/>
              <a:t> und </a:t>
            </a:r>
            <a:r>
              <a:rPr lang="de-DE" dirty="0" err="1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7900" y="1778400"/>
            <a:ext cx="2433720" cy="4428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650875" y="1887420"/>
            <a:ext cx="5094000" cy="432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40800" y="5927411"/>
            <a:ext cx="5094000" cy="278127"/>
          </a:xfrm>
        </p:spPr>
        <p:txBody>
          <a:bodyPr anchor="b">
            <a:noAutofit/>
          </a:bodyPr>
          <a:lstStyle>
            <a:lvl1pPr marL="0" indent="0">
              <a:lnSpc>
                <a:spcPct val="83000"/>
              </a:lnSpc>
              <a:buNone/>
              <a:defRPr sz="800" b="0">
                <a:latin typeface="+mn-lt"/>
              </a:defRPr>
            </a:lvl1pPr>
            <a:lvl2pPr marL="198000" indent="0">
              <a:lnSpc>
                <a:spcPts val="1000"/>
              </a:lnSpc>
              <a:buNone/>
              <a:defRPr sz="750"/>
            </a:lvl2pPr>
            <a:lvl3pPr marL="396000" indent="0">
              <a:lnSpc>
                <a:spcPts val="1000"/>
              </a:lnSpc>
              <a:buNone/>
              <a:defRPr sz="750"/>
            </a:lvl3pPr>
            <a:lvl4pPr marL="594000" indent="0">
              <a:lnSpc>
                <a:spcPts val="1000"/>
              </a:lnSpc>
              <a:buNone/>
              <a:defRPr sz="750"/>
            </a:lvl4pPr>
            <a:lvl5pPr marL="792000" indent="0">
              <a:lnSpc>
                <a:spcPts val="1000"/>
              </a:lnSpc>
              <a:buNone/>
              <a:defRPr sz="750"/>
            </a:lvl5pPr>
          </a:lstStyle>
          <a:p>
            <a:pPr lvl="0"/>
            <a:r>
              <a:rPr lang="de-DE" dirty="0"/>
              <a:t>Quelle: Textmasterformat bearbeiten</a:t>
            </a:r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9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mel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Formeln</a:t>
            </a:r>
            <a:endParaRPr lang="en-US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1598864" y="1880290"/>
            <a:ext cx="5940000" cy="433228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599532" y="5932599"/>
            <a:ext cx="5940000" cy="278127"/>
          </a:xfrm>
        </p:spPr>
        <p:txBody>
          <a:bodyPr anchor="b">
            <a:noAutofit/>
          </a:bodyPr>
          <a:lstStyle>
            <a:lvl1pPr marL="0" indent="0">
              <a:lnSpc>
                <a:spcPct val="83000"/>
              </a:lnSpc>
              <a:buNone/>
              <a:defRPr sz="800" b="0">
                <a:latin typeface="+mn-lt"/>
              </a:defRPr>
            </a:lvl1pPr>
            <a:lvl2pPr marL="198000" indent="0">
              <a:lnSpc>
                <a:spcPts val="1000"/>
              </a:lnSpc>
              <a:buNone/>
              <a:defRPr sz="750"/>
            </a:lvl2pPr>
            <a:lvl3pPr marL="396000" indent="0">
              <a:lnSpc>
                <a:spcPts val="1000"/>
              </a:lnSpc>
              <a:buNone/>
              <a:defRPr sz="750"/>
            </a:lvl3pPr>
            <a:lvl4pPr marL="594000" indent="0">
              <a:lnSpc>
                <a:spcPts val="1000"/>
              </a:lnSpc>
              <a:buNone/>
              <a:defRPr sz="750"/>
            </a:lvl4pPr>
            <a:lvl5pPr marL="792000" indent="0">
              <a:lnSpc>
                <a:spcPts val="1000"/>
              </a:lnSpc>
              <a:buNone/>
              <a:defRPr sz="750"/>
            </a:lvl5pPr>
          </a:lstStyle>
          <a:p>
            <a:pPr lvl="0"/>
            <a:r>
              <a:rPr lang="de-DE" dirty="0"/>
              <a:t>Quelle: Textmasterformat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94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</a:t>
            </a:r>
            <a:r>
              <a:rPr lang="de-DE" dirty="0" err="1"/>
              <a:t>video</a:t>
            </a:r>
            <a:endParaRPr lang="de-AT" dirty="0"/>
          </a:p>
        </p:txBody>
      </p:sp>
      <p:sp>
        <p:nvSpPr>
          <p:cNvPr id="7" name="Medienplatzhalter 6"/>
          <p:cNvSpPr>
            <a:spLocks noGrp="1"/>
          </p:cNvSpPr>
          <p:nvPr>
            <p:ph type="media" sz="quarter" idx="13"/>
          </p:nvPr>
        </p:nvSpPr>
        <p:spPr>
          <a:xfrm>
            <a:off x="647700" y="1714500"/>
            <a:ext cx="7837200" cy="4495800"/>
          </a:xfrm>
        </p:spPr>
        <p:txBody>
          <a:bodyPr/>
          <a:lstStyle/>
          <a:p>
            <a:r>
              <a:rPr lang="de-DE"/>
              <a:t>Mediaclip durch Klicken auf Symbol hinzufügen</a:t>
            </a:r>
            <a:endParaRPr lang="de-AT" dirty="0"/>
          </a:p>
        </p:txBody>
      </p:sp>
      <p:sp>
        <p:nvSpPr>
          <p:cNvPr id="8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48000" y="5934094"/>
            <a:ext cx="7837200" cy="278127"/>
          </a:xfrm>
        </p:spPr>
        <p:txBody>
          <a:bodyPr anchor="b">
            <a:noAutofit/>
          </a:bodyPr>
          <a:lstStyle>
            <a:lvl1pPr marL="0" indent="0">
              <a:lnSpc>
                <a:spcPct val="83000"/>
              </a:lnSpc>
              <a:buNone/>
              <a:defRPr sz="800" b="0">
                <a:latin typeface="+mn-lt"/>
              </a:defRPr>
            </a:lvl1pPr>
            <a:lvl2pPr marL="198000" indent="0">
              <a:lnSpc>
                <a:spcPts val="1000"/>
              </a:lnSpc>
              <a:buNone/>
              <a:defRPr sz="750"/>
            </a:lvl2pPr>
            <a:lvl3pPr marL="396000" indent="0">
              <a:lnSpc>
                <a:spcPts val="1000"/>
              </a:lnSpc>
              <a:buNone/>
              <a:defRPr sz="750"/>
            </a:lvl3pPr>
            <a:lvl4pPr marL="594000" indent="0">
              <a:lnSpc>
                <a:spcPts val="1000"/>
              </a:lnSpc>
              <a:buNone/>
              <a:defRPr sz="750"/>
            </a:lvl4pPr>
            <a:lvl5pPr marL="792000" indent="0">
              <a:lnSpc>
                <a:spcPts val="1000"/>
              </a:lnSpc>
              <a:buNone/>
              <a:defRPr sz="750"/>
            </a:lvl5pPr>
          </a:lstStyle>
          <a:p>
            <a:pPr lvl="0"/>
            <a:r>
              <a:rPr lang="de-DE" dirty="0"/>
              <a:t>Quelle: Textmasterformat bearbeiten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09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leine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, 3 kleine </a:t>
            </a:r>
            <a:r>
              <a:rPr lang="de-DE" dirty="0" err="1"/>
              <a:t>bilder</a:t>
            </a:r>
            <a:r>
              <a:rPr lang="de-DE" dirty="0"/>
              <a:t> und </a:t>
            </a:r>
            <a:r>
              <a:rPr lang="de-DE" dirty="0" err="1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3600" y="1771331"/>
            <a:ext cx="5088020" cy="4428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646118" y="1883408"/>
            <a:ext cx="2317232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9" name="Bildplatzhalter 7"/>
          <p:cNvSpPr>
            <a:spLocks noGrp="1"/>
          </p:cNvSpPr>
          <p:nvPr>
            <p:ph type="pic" sz="quarter" idx="14"/>
          </p:nvPr>
        </p:nvSpPr>
        <p:spPr>
          <a:xfrm>
            <a:off x="646113" y="3363304"/>
            <a:ext cx="2318400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10" name="Bildplatzhalter 7"/>
          <p:cNvSpPr>
            <a:spLocks noGrp="1"/>
          </p:cNvSpPr>
          <p:nvPr>
            <p:ph type="pic" sz="quarter" idx="15"/>
          </p:nvPr>
        </p:nvSpPr>
        <p:spPr>
          <a:xfrm>
            <a:off x="646113" y="4840934"/>
            <a:ext cx="2318400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11" name="Bildplatzhalter 8"/>
          <p:cNvSpPr>
            <a:spLocks noGrp="1"/>
          </p:cNvSpPr>
          <p:nvPr>
            <p:ph type="pic" sz="quarter" idx="16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4" name="Rechteck 13"/>
          <p:cNvSpPr/>
          <p:nvPr userDrawn="1"/>
        </p:nvSpPr>
        <p:spPr>
          <a:xfrm>
            <a:off x="3683660" y="1444171"/>
            <a:ext cx="4699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35375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males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, schmales </a:t>
            </a:r>
            <a:r>
              <a:rPr lang="de-DE" dirty="0" err="1"/>
              <a:t>bild</a:t>
            </a:r>
            <a:r>
              <a:rPr lang="de-DE" dirty="0"/>
              <a:t> und </a:t>
            </a:r>
            <a:r>
              <a:rPr lang="de-DE" dirty="0" err="1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3600" y="1771200"/>
            <a:ext cx="5088020" cy="4428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647191" y="1873064"/>
            <a:ext cx="2319845" cy="433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10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15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/>
              <a:t>Titel, </a:t>
            </a:r>
            <a:r>
              <a:rPr lang="de-DE" dirty="0" err="1"/>
              <a:t>diagramme</a:t>
            </a:r>
            <a:r>
              <a:rPr lang="de-DE" dirty="0"/>
              <a:t> und </a:t>
            </a:r>
            <a:r>
              <a:rPr lang="de-DE" dirty="0" err="1"/>
              <a:t>tabellen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5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330" y="1456262"/>
            <a:ext cx="6246000" cy="1943630"/>
          </a:xfrm>
        </p:spPr>
        <p:txBody>
          <a:bodyPr anchor="b">
            <a:noAutofit/>
          </a:bodyPr>
          <a:lstStyle>
            <a:lvl1pPr algn="l">
              <a:defRPr sz="4500"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/>
              <a:t>ein danke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1971" y="4810654"/>
            <a:ext cx="6246000" cy="84507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Platz für Details und nächste Schritte</a:t>
            </a:r>
            <a:endParaRPr lang="en-US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7179820" y="5554800"/>
            <a:ext cx="1380286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de-AT" sz="800" b="0" dirty="0">
                <a:solidFill>
                  <a:schemeClr val="tx1"/>
                </a:solidFill>
                <a:latin typeface="+mj-lt"/>
              </a:rPr>
              <a:t>JOHANNES</a:t>
            </a:r>
            <a:r>
              <a:rPr lang="de-AT" sz="800" b="0" baseline="0" dirty="0">
                <a:solidFill>
                  <a:schemeClr val="tx1"/>
                </a:solidFill>
                <a:latin typeface="+mj-lt"/>
              </a:rPr>
              <a:t> KEPLER UNIVERSITÄT LINZ</a:t>
            </a:r>
          </a:p>
          <a:p>
            <a:pPr>
              <a:lnSpc>
                <a:spcPts val="1000"/>
              </a:lnSpc>
            </a:pPr>
            <a:r>
              <a:rPr lang="de-AT" sz="800" b="0" baseline="0" dirty="0">
                <a:solidFill>
                  <a:schemeClr val="tx1"/>
                </a:solidFill>
                <a:latin typeface="+mn-lt"/>
              </a:rPr>
              <a:t>Altenberger Straße 69</a:t>
            </a:r>
          </a:p>
          <a:p>
            <a:pPr>
              <a:lnSpc>
                <a:spcPts val="1000"/>
              </a:lnSpc>
            </a:pPr>
            <a:r>
              <a:rPr lang="de-AT" sz="800" b="0" baseline="0" dirty="0">
                <a:solidFill>
                  <a:schemeClr val="tx1"/>
                </a:solidFill>
                <a:latin typeface="+mn-lt"/>
              </a:rPr>
              <a:t>4040 Linz, Österreich</a:t>
            </a:r>
          </a:p>
          <a:p>
            <a:pPr>
              <a:lnSpc>
                <a:spcPts val="1000"/>
              </a:lnSpc>
            </a:pPr>
            <a:r>
              <a:rPr lang="de-AT" sz="800" b="0" baseline="0" dirty="0">
                <a:solidFill>
                  <a:schemeClr val="tx1"/>
                </a:solidFill>
                <a:latin typeface="+mn-lt"/>
              </a:rPr>
              <a:t>www.jku.at</a:t>
            </a:r>
            <a:endParaRPr lang="de-AT" sz="800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907" y="403200"/>
            <a:ext cx="2115244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2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JKU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7960" y="216000"/>
            <a:ext cx="8708080" cy="642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27" y="1463400"/>
            <a:ext cx="6599546" cy="393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4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7460" y="4810654"/>
            <a:ext cx="7938000" cy="84507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Platz für Details und Erklärungen zum Thema.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543600" y="1181193"/>
            <a:ext cx="7938000" cy="222628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dirty="0"/>
              <a:t>Platz für </a:t>
            </a:r>
            <a:br>
              <a:rPr lang="de-DE" dirty="0"/>
            </a:br>
            <a:r>
              <a:rPr lang="de-DE" dirty="0"/>
              <a:t>den </a:t>
            </a:r>
            <a:r>
              <a:rPr lang="de-DE" dirty="0" err="1"/>
              <a:t>titel</a:t>
            </a:r>
            <a:endParaRPr lang="en-US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9" t="15819" r="44018" b="42469"/>
          <a:stretch/>
        </p:blipFill>
        <p:spPr>
          <a:xfrm>
            <a:off x="450000" y="3314568"/>
            <a:ext cx="1730551" cy="15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8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0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4971" y="551477"/>
            <a:ext cx="7938000" cy="1943630"/>
          </a:xfrm>
        </p:spPr>
        <p:txBody>
          <a:bodyPr anchor="b">
            <a:noAutofit/>
          </a:bodyPr>
          <a:lstStyle>
            <a:lvl1pPr algn="l">
              <a:defRPr sz="4500" baseline="0">
                <a:latin typeface="Arial Black" panose="020B0A04020102020204" pitchFamily="34" charset="0"/>
              </a:defRPr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/>
              <a:t>den </a:t>
            </a:r>
            <a:r>
              <a:rPr lang="de-DE" dirty="0" err="1"/>
              <a:t>titel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6045" y="3879265"/>
            <a:ext cx="7938000" cy="84507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Platz für Details und Erklärungen zum Thema</a:t>
            </a:r>
            <a:endParaRPr lang="en-US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 hasCustomPrompt="1"/>
          </p:nvPr>
        </p:nvSpPr>
        <p:spPr>
          <a:xfrm>
            <a:off x="5728446" y="5436846"/>
            <a:ext cx="1385047" cy="770400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 err="1"/>
              <a:t>Platz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Partnerlogo</a:t>
            </a:r>
            <a:endParaRPr lang="en-US" dirty="0"/>
          </a:p>
        </p:txBody>
      </p:sp>
      <p:sp>
        <p:nvSpPr>
          <p:cNvPr id="11" name="Bildplatzhalter 9"/>
          <p:cNvSpPr>
            <a:spLocks noGrp="1"/>
          </p:cNvSpPr>
          <p:nvPr>
            <p:ph type="pic" sz="quarter" idx="11" hasCustomPrompt="1"/>
          </p:nvPr>
        </p:nvSpPr>
        <p:spPr>
          <a:xfrm>
            <a:off x="7113493" y="5436846"/>
            <a:ext cx="1385047" cy="770400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 err="1"/>
              <a:t>Platz</a:t>
            </a:r>
            <a:r>
              <a:rPr lang="en-US" dirty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Partnerlogo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05" y="5191200"/>
            <a:ext cx="2115244" cy="1260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9" t="15819" r="44018" b="42469"/>
          <a:stretch/>
        </p:blipFill>
        <p:spPr>
          <a:xfrm>
            <a:off x="451069" y="2412000"/>
            <a:ext cx="1730551" cy="15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65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Übersicht Kooperati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3600" y="1936933"/>
            <a:ext cx="7938000" cy="470091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In </a:t>
            </a:r>
            <a:r>
              <a:rPr lang="de-DE" dirty="0" err="1"/>
              <a:t>kooperation</a:t>
            </a:r>
            <a:r>
              <a:rPr lang="de-DE" dirty="0"/>
              <a:t> mit</a:t>
            </a:r>
            <a:endParaRPr lang="en-US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 hasCustomPrompt="1"/>
          </p:nvPr>
        </p:nvSpPr>
        <p:spPr>
          <a:xfrm>
            <a:off x="3852000" y="26722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5443236" y="2672237"/>
            <a:ext cx="1440000" cy="144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5" hasCustomPrompt="1"/>
          </p:nvPr>
        </p:nvSpPr>
        <p:spPr>
          <a:xfrm>
            <a:off x="7039492" y="2672237"/>
            <a:ext cx="1440000" cy="144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56621" y="26722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 hasCustomPrompt="1"/>
          </p:nvPr>
        </p:nvSpPr>
        <p:spPr>
          <a:xfrm>
            <a:off x="2271800" y="2671200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8" hasCustomPrompt="1"/>
          </p:nvPr>
        </p:nvSpPr>
        <p:spPr>
          <a:xfrm>
            <a:off x="3852000" y="42724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19" hasCustomPrompt="1"/>
          </p:nvPr>
        </p:nvSpPr>
        <p:spPr>
          <a:xfrm>
            <a:off x="5443236" y="42724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20" hasCustomPrompt="1"/>
          </p:nvPr>
        </p:nvSpPr>
        <p:spPr>
          <a:xfrm>
            <a:off x="7039492" y="42724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5" name="Bildplatzhalter 6"/>
          <p:cNvSpPr>
            <a:spLocks noGrp="1"/>
          </p:cNvSpPr>
          <p:nvPr>
            <p:ph type="pic" sz="quarter" idx="21" hasCustomPrompt="1"/>
          </p:nvPr>
        </p:nvSpPr>
        <p:spPr>
          <a:xfrm>
            <a:off x="656621" y="4272437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sp>
        <p:nvSpPr>
          <p:cNvPr id="16" name="Bildplatzhalter 6"/>
          <p:cNvSpPr>
            <a:spLocks noGrp="1"/>
          </p:cNvSpPr>
          <p:nvPr>
            <p:ph type="pic" sz="quarter" idx="22" hasCustomPrompt="1"/>
          </p:nvPr>
        </p:nvSpPr>
        <p:spPr>
          <a:xfrm>
            <a:off x="2271800" y="4271400"/>
            <a:ext cx="1440000" cy="1440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de-AT" dirty="0"/>
              <a:t>Platz für ein Partnerlogo</a:t>
            </a:r>
            <a:endParaRPr lang="en-US" dirty="0"/>
          </a:p>
          <a:p>
            <a:endParaRPr lang="en-US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907" y="403200"/>
            <a:ext cx="2115244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616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566" userDrawn="1">
          <p15:clr>
            <a:srgbClr val="FBAE40"/>
          </p15:clr>
        </p15:guide>
        <p15:guide id="2" pos="40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i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65150" y="649708"/>
            <a:ext cx="7938000" cy="5618747"/>
          </a:xfrm>
        </p:spPr>
        <p:txBody>
          <a:bodyPr/>
          <a:lstStyle>
            <a:lvl1pPr marL="0" indent="0">
              <a:lnSpc>
                <a:spcPct val="105000"/>
              </a:lnSpc>
              <a:spcBef>
                <a:spcPts val="1600"/>
              </a:spcBef>
              <a:buFontTx/>
              <a:buNone/>
              <a:defRPr sz="1700" baseline="0">
                <a:latin typeface="+mj-lt"/>
              </a:defRPr>
            </a:lvl1pPr>
            <a:lvl2pPr marL="266700" indent="-266700">
              <a:lnSpc>
                <a:spcPct val="105000"/>
              </a:lnSpc>
              <a:spcBef>
                <a:spcPts val="0"/>
              </a:spcBef>
              <a:buFont typeface="Wingdings 2" panose="05020102010507070707" pitchFamily="18" charset="2"/>
              <a:buChar char=""/>
              <a:defRPr sz="1500"/>
            </a:lvl2pPr>
          </a:lstStyle>
          <a:p>
            <a:pPr lvl="0"/>
            <a:r>
              <a:rPr lang="de-DE" dirty="0"/>
              <a:t>Kapitel 1</a:t>
            </a:r>
          </a:p>
          <a:p>
            <a:pPr lvl="1"/>
            <a:r>
              <a:rPr lang="de-DE" dirty="0"/>
              <a:t>Unterkapitel 1</a:t>
            </a:r>
          </a:p>
          <a:p>
            <a:pPr lvl="1"/>
            <a:r>
              <a:rPr lang="de-DE" dirty="0"/>
              <a:t>Unterkapitel 2</a:t>
            </a:r>
          </a:p>
          <a:p>
            <a:pPr lvl="0"/>
            <a:r>
              <a:rPr lang="de-DE" dirty="0"/>
              <a:t>Kapitel 2</a:t>
            </a:r>
          </a:p>
          <a:p>
            <a:pPr lvl="1"/>
            <a:r>
              <a:rPr lang="de-DE" dirty="0"/>
              <a:t>Unterkapitel 1</a:t>
            </a:r>
          </a:p>
          <a:p>
            <a:pPr lvl="1"/>
            <a:r>
              <a:rPr lang="de-DE" dirty="0"/>
              <a:t>Unterkapitel 2</a:t>
            </a:r>
          </a:p>
          <a:p>
            <a:pPr lvl="0"/>
            <a:r>
              <a:rPr lang="de-DE" dirty="0"/>
              <a:t>Kapitel 3</a:t>
            </a:r>
          </a:p>
          <a:p>
            <a:pPr lvl="1"/>
            <a:r>
              <a:rPr lang="de-DE" dirty="0"/>
              <a:t>Unterkapitel 1</a:t>
            </a:r>
          </a:p>
          <a:p>
            <a:pPr lvl="1"/>
            <a:r>
              <a:rPr lang="de-DE" dirty="0"/>
              <a:t>Unterkapitel 2</a:t>
            </a:r>
          </a:p>
          <a:p>
            <a:pPr lvl="0"/>
            <a:r>
              <a:rPr lang="de-DE" dirty="0"/>
              <a:t>Kapitel 4</a:t>
            </a:r>
          </a:p>
          <a:p>
            <a:pPr lvl="1"/>
            <a:r>
              <a:rPr lang="de-DE" dirty="0"/>
              <a:t>Unterkapitel 1</a:t>
            </a:r>
          </a:p>
          <a:p>
            <a:pPr lvl="1"/>
            <a:r>
              <a:rPr lang="de-DE" dirty="0"/>
              <a:t>Unterkapitel 2</a:t>
            </a:r>
          </a:p>
          <a:p>
            <a:pPr lvl="0"/>
            <a:r>
              <a:rPr lang="de-DE" dirty="0"/>
              <a:t>Kapitel 5</a:t>
            </a:r>
          </a:p>
          <a:p>
            <a:pPr lvl="1"/>
            <a:r>
              <a:rPr lang="de-DE" dirty="0"/>
              <a:t>Unterkapitel 1</a:t>
            </a:r>
          </a:p>
          <a:p>
            <a:pPr lvl="1"/>
            <a:r>
              <a:rPr lang="de-DE" dirty="0"/>
              <a:t>Unterkapitel 2</a:t>
            </a:r>
          </a:p>
          <a:p>
            <a:pPr lvl="1"/>
            <a:endParaRPr lang="de-DE" dirty="0"/>
          </a:p>
        </p:txBody>
      </p:sp>
      <p:sp>
        <p:nvSpPr>
          <p:cNvPr id="10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17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bild, schwarz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</a:t>
            </a:r>
            <a:r>
              <a:rPr lang="de-DE" dirty="0" err="1"/>
              <a:t>grosses</a:t>
            </a:r>
            <a:r>
              <a:rPr lang="de-DE" dirty="0"/>
              <a:t> </a:t>
            </a:r>
            <a:r>
              <a:rPr lang="de-DE" dirty="0" err="1"/>
              <a:t>imagebild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4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bild, weiß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</a:t>
            </a:r>
            <a:r>
              <a:rPr lang="de-DE" dirty="0" err="1"/>
              <a:t>grosses</a:t>
            </a:r>
            <a:r>
              <a:rPr lang="de-DE" dirty="0"/>
              <a:t> </a:t>
            </a:r>
            <a:r>
              <a:rPr lang="de-DE" dirty="0" err="1"/>
              <a:t>imagebild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01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Platz für</a:t>
            </a:r>
            <a:br>
              <a:rPr lang="de-DE" dirty="0"/>
            </a:br>
            <a:r>
              <a:rPr lang="de-DE" dirty="0" err="1"/>
              <a:t>titel</a:t>
            </a:r>
            <a:r>
              <a:rPr lang="de-DE" dirty="0"/>
              <a:t> und </a:t>
            </a:r>
            <a:r>
              <a:rPr lang="de-DE" dirty="0" err="1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1549400" y="6356350"/>
            <a:ext cx="763200" cy="352800"/>
          </a:xfrm>
        </p:spPr>
        <p:txBody>
          <a:bodyPr lIns="36000" tIns="72000" bIns="0">
            <a:noAutofit/>
          </a:bodyPr>
          <a:lstStyle>
            <a:lvl1pPr marL="0" indent="0">
              <a:lnSpc>
                <a:spcPts val="900"/>
              </a:lnSpc>
              <a:spcBef>
                <a:spcPts val="0"/>
              </a:spcBef>
              <a:buNone/>
              <a:defRPr sz="800" baseline="0"/>
            </a:lvl1pPr>
          </a:lstStyle>
          <a:p>
            <a:r>
              <a:rPr lang="de-AT" dirty="0"/>
              <a:t>Platz für ein Partnerlogo</a:t>
            </a:r>
          </a:p>
        </p:txBody>
      </p:sp>
      <p:sp>
        <p:nvSpPr>
          <p:cNvPr id="8" name="Textplatzhalter 5"/>
          <p:cNvSpPr>
            <a:spLocks noGrp="1"/>
          </p:cNvSpPr>
          <p:nvPr>
            <p:ph type="body" sz="quarter" idx="25" hasCustomPrompt="1"/>
          </p:nvPr>
        </p:nvSpPr>
        <p:spPr>
          <a:xfrm>
            <a:off x="548268" y="5927411"/>
            <a:ext cx="7938000" cy="278127"/>
          </a:xfrm>
        </p:spPr>
        <p:txBody>
          <a:bodyPr anchor="b">
            <a:noAutofit/>
          </a:bodyPr>
          <a:lstStyle>
            <a:lvl1pPr marL="0" indent="0">
              <a:lnSpc>
                <a:spcPct val="83000"/>
              </a:lnSpc>
              <a:buNone/>
              <a:defRPr sz="800" b="0">
                <a:latin typeface="+mn-lt"/>
              </a:defRPr>
            </a:lvl1pPr>
            <a:lvl2pPr marL="198000" indent="0">
              <a:lnSpc>
                <a:spcPts val="1000"/>
              </a:lnSpc>
              <a:buNone/>
              <a:defRPr sz="750"/>
            </a:lvl2pPr>
            <a:lvl3pPr marL="396000" indent="0">
              <a:lnSpc>
                <a:spcPts val="1000"/>
              </a:lnSpc>
              <a:buNone/>
              <a:defRPr sz="750"/>
            </a:lvl3pPr>
            <a:lvl4pPr marL="594000" indent="0">
              <a:lnSpc>
                <a:spcPts val="1000"/>
              </a:lnSpc>
              <a:buNone/>
              <a:defRPr sz="750"/>
            </a:lvl4pPr>
            <a:lvl5pPr marL="792000" indent="0">
              <a:lnSpc>
                <a:spcPts val="1000"/>
              </a:lnSpc>
              <a:buNone/>
              <a:defRPr sz="750"/>
            </a:lvl5pPr>
          </a:lstStyle>
          <a:p>
            <a:pPr lvl="0"/>
            <a:r>
              <a:rPr lang="de-DE" dirty="0"/>
              <a:t>Quelle: Textmasterformat bearbeiten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322" y="651700"/>
            <a:ext cx="7938194" cy="9386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dirty="0" err="1"/>
              <a:t>TitelmUsterformat</a:t>
            </a:r>
            <a:r>
              <a:rPr lang="de-DE" dirty="0"/>
              <a:t>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646" y="1777395"/>
            <a:ext cx="7938000" cy="44286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433" y="6397200"/>
            <a:ext cx="11734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73550" y="639554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87836" y="6395540"/>
            <a:ext cx="514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  <a:latin typeface="+mn-lt"/>
              </a:defRPr>
            </a:lvl1pPr>
          </a:lstStyle>
          <a:p>
            <a:fld id="{68F3185B-C653-42AE-8B74-FF214C291574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1" t="9873" r="13244" b="34352"/>
          <a:stretch/>
        </p:blipFill>
        <p:spPr>
          <a:xfrm>
            <a:off x="600037" y="6326089"/>
            <a:ext cx="914352" cy="3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7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9" r:id="rId2"/>
    <p:sldLayoutId id="2147483661" r:id="rId3"/>
    <p:sldLayoutId id="2147483668" r:id="rId4"/>
    <p:sldLayoutId id="2147483669" r:id="rId5"/>
    <p:sldLayoutId id="2147483670" r:id="rId6"/>
    <p:sldLayoutId id="2147483666" r:id="rId7"/>
    <p:sldLayoutId id="2147483677" r:id="rId8"/>
    <p:sldLayoutId id="2147483662" r:id="rId9"/>
    <p:sldLayoutId id="2147483664" r:id="rId10"/>
    <p:sldLayoutId id="2147483671" r:id="rId11"/>
    <p:sldLayoutId id="2147483672" r:id="rId12"/>
    <p:sldLayoutId id="2147483673" r:id="rId13"/>
    <p:sldLayoutId id="2147483675" r:id="rId14"/>
    <p:sldLayoutId id="2147483674" r:id="rId15"/>
    <p:sldLayoutId id="2147483678" r:id="rId16"/>
    <p:sldLayoutId id="2147483676" r:id="rId17"/>
  </p:sldLayoutIdLst>
  <p:hf hdr="0" ftr="0" dt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3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914400" rtl="0" eaLnBrk="1" latinLnBrk="0" hangingPunct="1">
        <a:lnSpc>
          <a:spcPct val="105000"/>
        </a:lnSpc>
        <a:spcBef>
          <a:spcPts val="800"/>
        </a:spcBef>
        <a:buSzPct val="90000"/>
        <a:buFont typeface="Wingdings 2" panose="05020102010507070707" pitchFamily="18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48000" indent="-324000" algn="l" defTabSz="914400" rtl="0" eaLnBrk="1" latinLnBrk="0" hangingPunct="1">
        <a:lnSpc>
          <a:spcPct val="105000"/>
        </a:lnSpc>
        <a:spcBef>
          <a:spcPts val="0"/>
        </a:spcBef>
        <a:buSzPct val="90000"/>
        <a:buFont typeface="Wingdings 2" panose="05020102010507070707" pitchFamily="18" charset="2"/>
        <a:buChar char="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36000" indent="-288000" algn="l" defTabSz="914400" rtl="0" eaLnBrk="1" latinLnBrk="0" hangingPunct="1">
        <a:lnSpc>
          <a:spcPct val="105000"/>
        </a:lnSpc>
        <a:spcBef>
          <a:spcPts val="0"/>
        </a:spcBef>
        <a:buFont typeface="Wingdings 2" panose="05020102010507070707" pitchFamily="18" charset="2"/>
        <a:buChar char="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000" indent="-288000" algn="l" defTabSz="914400" rtl="0" eaLnBrk="1" latinLnBrk="0" hangingPunct="1">
        <a:lnSpc>
          <a:spcPct val="105000"/>
        </a:lnSpc>
        <a:spcBef>
          <a:spcPts val="0"/>
        </a:spcBef>
        <a:buFont typeface="Wingdings 2" panose="05020102010507070707" pitchFamily="18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12000" indent="-288000" algn="l" defTabSz="914400" rtl="0" eaLnBrk="1" latinLnBrk="0" hangingPunct="1">
        <a:lnSpc>
          <a:spcPct val="105000"/>
        </a:lnSpc>
        <a:spcBef>
          <a:spcPts val="0"/>
        </a:spcBef>
        <a:buFont typeface="Wingdings 2" panose="05020102010507070707" pitchFamily="18" charset="2"/>
        <a:buChar char="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178" userDrawn="1">
          <p15:clr>
            <a:srgbClr val="F26B43"/>
          </p15:clr>
        </p15:guide>
        <p15:guide id="2" pos="4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ulia_theresa.eder@jku.at" TargetMode="Externa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alba-tcp.org/en/contenido/agreement-application-alba-tcp" TargetMode="External"/><Relationship Id="rId2" Type="http://schemas.openxmlformats.org/officeDocument/2006/relationships/hyperlink" Target="http://alba-tcp.org/en/contenido/joint-declaration-venezuela-cuba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alba-tcp.org/en/contenido/conceptualization-project-and-grannational-enterprise-framework-alba" TargetMode="External"/><Relationship Id="rId4" Type="http://schemas.openxmlformats.org/officeDocument/2006/relationships/hyperlink" Target="http://alba-tcp.org/en/contenido/projects-grannational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lba-tcp.org/en/contenido/fundamental-principles-tcp" TargetMode="External"/><Relationship Id="rId2" Type="http://schemas.openxmlformats.org/officeDocument/2006/relationships/hyperlink" Target="http://alba-tcp.org/en/contenido/joint-declaration-iii-extraordinary-summit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alba-tcp.org/en/contenido/agreement-creation-economic-space-alba-tcp-ecoalba-tcp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ibrary.fes.de/pdf-files/bueros/caracas/11379.pdf" TargetMode="External"/><Relationship Id="rId2" Type="http://schemas.openxmlformats.org/officeDocument/2006/relationships/hyperlink" Target="http://wirtschaftslexikon.gabler.de/Archiv/58461/industriepolitik-konzeptionen-v7.html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venezuelanalysis.com/analysis/1188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do.org/fileadmin/media/documents/pdf/Publications/111125/WP022011_Ebook.pdf" TargetMode="External"/><Relationship Id="rId2" Type="http://schemas.openxmlformats.org/officeDocument/2006/relationships/hyperlink" Target="http://cadmus.eui.eu/bitstream/handle/1814/20394/RSCAS_2012_05.pdf?sequence=1&amp;isAllowed=y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d/d1/Bolivarian_Alliance_for_the_Peoples_of_Our_America_(orthographic_projection).sv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irtschaftslexikon.gabler.de/Archiv/55810/industriepolitik-v11.html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850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(2) </a:t>
            </a:r>
            <a:r>
              <a:rPr lang="en-GB" dirty="0"/>
              <a:t>Historical Influences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8268" y="1498753"/>
            <a:ext cx="7938000" cy="442865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 err="1"/>
              <a:t>CEPALismo</a:t>
            </a:r>
            <a:r>
              <a:rPr lang="en-GB" dirty="0"/>
              <a:t>/</a:t>
            </a:r>
            <a:r>
              <a:rPr lang="en-GB" dirty="0" err="1"/>
              <a:t>develpomental</a:t>
            </a:r>
            <a:r>
              <a:rPr lang="en-GB" dirty="0"/>
              <a:t> state (from 1930s till 1970s)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Assumptions of dependency approach</a:t>
            </a:r>
            <a:r>
              <a:rPr lang="en-GB" dirty="0"/>
              <a:t> considered and reflected in initiatives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Collective Self-Reliance </a:t>
            </a:r>
            <a:r>
              <a:rPr lang="en-GB" dirty="0"/>
              <a:t>(1970s and 1980s) of the Non-Aligned Movement (tradition of South-South cooperation)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Council for Mutual Economic Aid (COMECON) </a:t>
            </a:r>
            <a:r>
              <a:rPr lang="en-GB" dirty="0"/>
              <a:t>(1949 till 1989-91) had the Complex Programme (1971) to foster productive integration in the communist bloc, also International Economic Associations (shared firms)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platzhalter 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10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8437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(3) </a:t>
            </a:r>
            <a:r>
              <a:rPr lang="en-US" sz="3200" dirty="0"/>
              <a:t>Critical assessment of the initiatives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6137" y="1470991"/>
            <a:ext cx="4140937" cy="4735409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Positive:</a:t>
            </a:r>
          </a:p>
          <a:p>
            <a:r>
              <a:rPr lang="en-US" dirty="0"/>
              <a:t>Regional asymmetries have been considered</a:t>
            </a:r>
            <a:endParaRPr lang="en-GB" dirty="0"/>
          </a:p>
          <a:p>
            <a:r>
              <a:rPr lang="en-GB" dirty="0"/>
              <a:t>GNEs as </a:t>
            </a:r>
            <a:r>
              <a:rPr lang="en-GB" dirty="0" err="1"/>
              <a:t>counterplayers</a:t>
            </a:r>
            <a:r>
              <a:rPr lang="en-GB" dirty="0"/>
              <a:t> to TNCs</a:t>
            </a:r>
          </a:p>
          <a:p>
            <a:r>
              <a:rPr lang="en-GB" dirty="0"/>
              <a:t>Profits of GNEs have to be reinvested</a:t>
            </a:r>
          </a:p>
          <a:p>
            <a:r>
              <a:rPr lang="en-GB" dirty="0"/>
              <a:t>ECOALBA-TCP to deepen integration</a:t>
            </a:r>
          </a:p>
          <a:p>
            <a:r>
              <a:rPr lang="en-GB" dirty="0"/>
              <a:t>Plan to integrate SMEs into new regional value chains</a:t>
            </a:r>
          </a:p>
          <a:p>
            <a:r>
              <a:rPr lang="en-GB" dirty="0"/>
              <a:t>Cooperative advantages as goal</a:t>
            </a:r>
          </a:p>
          <a:p>
            <a:endParaRPr lang="de-AT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2"/>
          </p:nvPr>
        </p:nvSpPr>
        <p:spPr>
          <a:xfrm>
            <a:off x="4677074" y="1470991"/>
            <a:ext cx="4175377" cy="4735409"/>
          </a:xfrm>
        </p:spPr>
        <p:txBody>
          <a:bodyPr/>
          <a:lstStyle/>
          <a:p>
            <a:pPr marL="0" indent="0">
              <a:buNone/>
            </a:pPr>
            <a:r>
              <a:rPr lang="de-AT" b="1" dirty="0" err="1"/>
              <a:t>Problematic</a:t>
            </a:r>
            <a:r>
              <a:rPr lang="de-AT" b="1" dirty="0"/>
              <a:t>:</a:t>
            </a:r>
          </a:p>
          <a:p>
            <a:r>
              <a:rPr lang="en-US" dirty="0"/>
              <a:t>Initiatives depend on participating governments</a:t>
            </a:r>
          </a:p>
          <a:p>
            <a:r>
              <a:rPr lang="en-US" dirty="0"/>
              <a:t>Question of property relations has not been tackled</a:t>
            </a:r>
          </a:p>
          <a:p>
            <a:r>
              <a:rPr lang="en-US" dirty="0"/>
              <a:t>No democratic control of production foreseen</a:t>
            </a:r>
          </a:p>
          <a:p>
            <a:r>
              <a:rPr lang="en-US" dirty="0"/>
              <a:t>Resource use/</a:t>
            </a:r>
            <a:r>
              <a:rPr lang="en-US" dirty="0" err="1"/>
              <a:t>extractivism</a:t>
            </a:r>
            <a:endParaRPr lang="en-US" dirty="0"/>
          </a:p>
          <a:p>
            <a:r>
              <a:rPr lang="en-US" dirty="0"/>
              <a:t>Lack of resources for implementation (NRFA failed)</a:t>
            </a:r>
          </a:p>
          <a:p>
            <a:r>
              <a:rPr lang="en-US" dirty="0"/>
              <a:t>Many ideas and some initiatives just exist on the paper</a:t>
            </a:r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1268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(4) </a:t>
            </a:r>
            <a:r>
              <a:rPr lang="de-AT" dirty="0" err="1"/>
              <a:t>What</a:t>
            </a:r>
            <a:r>
              <a:rPr lang="de-AT" dirty="0"/>
              <a:t> </a:t>
            </a:r>
            <a:r>
              <a:rPr lang="de-AT" dirty="0" err="1"/>
              <a:t>can</a:t>
            </a:r>
            <a:r>
              <a:rPr lang="de-AT" dirty="0"/>
              <a:t> </a:t>
            </a:r>
            <a:r>
              <a:rPr lang="de-AT" dirty="0" err="1"/>
              <a:t>we</a:t>
            </a:r>
            <a:r>
              <a:rPr lang="de-AT" dirty="0"/>
              <a:t> do?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1205947"/>
            <a:ext cx="8066540" cy="500010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Reflect and discuss </a:t>
            </a:r>
            <a:r>
              <a:rPr lang="en-US" b="1" dirty="0"/>
              <a:t>capitalist dependency and power relations </a:t>
            </a:r>
            <a:r>
              <a:rPr lang="en-US" dirty="0"/>
              <a:t>from a global perspective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dirty="0"/>
              <a:t>Take an </a:t>
            </a:r>
            <a:r>
              <a:rPr lang="en-GB" b="1" dirty="0"/>
              <a:t>interest-based perspective </a:t>
            </a:r>
            <a:r>
              <a:rPr lang="en-GB" dirty="0"/>
              <a:t>for analysis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Sensitising actors </a:t>
            </a:r>
            <a:r>
              <a:rPr lang="en-GB" dirty="0"/>
              <a:t>(European producers, but also </a:t>
            </a:r>
            <a:r>
              <a:rPr lang="en-GB" dirty="0" err="1"/>
              <a:t>comsumers</a:t>
            </a:r>
            <a:r>
              <a:rPr lang="en-GB" dirty="0"/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Criticise and mobilise against FTAs of EU </a:t>
            </a:r>
            <a:r>
              <a:rPr lang="en-GB" dirty="0"/>
              <a:t>which harm economic structure of weaker counterparts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b="1" dirty="0"/>
              <a:t>Shape/influence discourses on industrial policy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Definition of industrial policy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Components of progressive industrial policy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Question basic assumptions (e.g. PSD)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de-AT" b="1" dirty="0" err="1"/>
              <a:t>Finance</a:t>
            </a:r>
            <a:r>
              <a:rPr lang="de-AT" b="1" dirty="0"/>
              <a:t> progressive </a:t>
            </a:r>
            <a:r>
              <a:rPr lang="de-AT" b="1" dirty="0" err="1"/>
              <a:t>industrial</a:t>
            </a:r>
            <a:r>
              <a:rPr lang="de-AT" b="1" dirty="0"/>
              <a:t> </a:t>
            </a:r>
            <a:r>
              <a:rPr lang="de-AT" b="1" dirty="0" err="1"/>
              <a:t>policy</a:t>
            </a:r>
            <a:r>
              <a:rPr lang="de-AT" b="1" dirty="0"/>
              <a:t> initiatives?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5241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550329" y="1456262"/>
            <a:ext cx="6592343" cy="1943630"/>
          </a:xfrm>
        </p:spPr>
        <p:txBody>
          <a:bodyPr/>
          <a:lstStyle/>
          <a:p>
            <a:r>
              <a:rPr lang="de-AT" dirty="0"/>
              <a:t>Time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Questions</a:t>
            </a:r>
            <a:r>
              <a:rPr lang="de-AT" dirty="0"/>
              <a:t> &amp; </a:t>
            </a:r>
            <a:r>
              <a:rPr lang="de-AT" dirty="0" err="1"/>
              <a:t>discussion</a:t>
            </a:r>
            <a:r>
              <a:rPr lang="de-AT" dirty="0"/>
              <a:t>!</a:t>
            </a:r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/>
              <a:t>Julia Theresa Eder</a:t>
            </a:r>
          </a:p>
          <a:p>
            <a:r>
              <a:rPr lang="de-AT" dirty="0">
                <a:hlinkClick r:id="rId2"/>
              </a:rPr>
              <a:t>julia_theresa.eder@jku.at</a:t>
            </a: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440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5646" y="381333"/>
            <a:ext cx="7938194" cy="938696"/>
          </a:xfrm>
        </p:spPr>
        <p:txBody>
          <a:bodyPr/>
          <a:lstStyle/>
          <a:p>
            <a:r>
              <a:rPr lang="de-AT" dirty="0" err="1"/>
              <a:t>Literature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786962"/>
            <a:ext cx="8066540" cy="528022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ALBA-TCP (2004): </a:t>
            </a:r>
            <a:r>
              <a:rPr lang="en-US" dirty="0"/>
              <a:t>Joint Declaration Venezuela – Cuba.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alba-tcp.org/en/contenido/joint-declaration-venezuela-cuba</a:t>
            </a:r>
            <a:r>
              <a:rPr lang="en-US" dirty="0" smtClean="0"/>
              <a:t> </a:t>
            </a:r>
            <a:r>
              <a:rPr lang="en-US" smtClean="0"/>
              <a:t>[5.9.2016]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ALBA-TCP (2006): </a:t>
            </a:r>
            <a:r>
              <a:rPr lang="en-US" dirty="0"/>
              <a:t>Agreement for the Application of ALBA-TCP.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alba-tcp.org/en/contenido/agreement-application-alba-tcp</a:t>
            </a:r>
            <a:r>
              <a:rPr lang="en-US" dirty="0"/>
              <a:t> </a:t>
            </a:r>
            <a:r>
              <a:rPr lang="en-US" dirty="0" smtClean="0"/>
              <a:t>[29.8.2016]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ALBA-TCP (2007): </a:t>
            </a:r>
            <a:r>
              <a:rPr lang="en-US" dirty="0"/>
              <a:t>Projects “</a:t>
            </a:r>
            <a:r>
              <a:rPr lang="en-US" dirty="0" err="1"/>
              <a:t>Grannationals</a:t>
            </a:r>
            <a:r>
              <a:rPr lang="en-US" dirty="0"/>
              <a:t>”.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alba-tcp.org/en/contenido/projects-grannationals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smtClean="0"/>
              <a:t>30.8.2016]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ALBA-TCP (2008a): </a:t>
            </a:r>
            <a:r>
              <a:rPr lang="en-US" dirty="0"/>
              <a:t>Conceptualization of </a:t>
            </a:r>
            <a:r>
              <a:rPr lang="en-US" dirty="0" err="1"/>
              <a:t>Grannational</a:t>
            </a:r>
            <a:r>
              <a:rPr lang="en-US" dirty="0"/>
              <a:t> </a:t>
            </a:r>
            <a:r>
              <a:rPr lang="en-US" dirty="0" err="1"/>
              <a:t>Enterpise</a:t>
            </a:r>
            <a:r>
              <a:rPr lang="en-US" dirty="0"/>
              <a:t> Project in the Framework of ALBA. 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alba-tcp.org/en/contenido/conceptualization-project-and-grannational-enterprise-framework-alba</a:t>
            </a:r>
            <a:r>
              <a:rPr lang="en-US" dirty="0"/>
              <a:t> [</a:t>
            </a:r>
            <a:r>
              <a:rPr lang="en-US" dirty="0" smtClean="0"/>
              <a:t>29.8.2016</a:t>
            </a:r>
            <a:r>
              <a:rPr lang="en-US" dirty="0"/>
              <a:t>]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6799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5646" y="381333"/>
            <a:ext cx="7938194" cy="938696"/>
          </a:xfrm>
        </p:spPr>
        <p:txBody>
          <a:bodyPr/>
          <a:lstStyle/>
          <a:p>
            <a:r>
              <a:rPr lang="de-AT" dirty="0" err="1"/>
              <a:t>Literature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786962"/>
            <a:ext cx="8066540" cy="528022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/>
              <a:t>ALBA-TCP </a:t>
            </a:r>
            <a:r>
              <a:rPr lang="en-US" sz="1800" b="1" dirty="0"/>
              <a:t>(2008b): </a:t>
            </a:r>
            <a:r>
              <a:rPr lang="en-US" sz="1800" dirty="0"/>
              <a:t>Joint Declaration.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alba-tcp.org/en/contenido/joint-declaration-iii-extraordinary-summit</a:t>
            </a:r>
            <a:r>
              <a:rPr lang="en-US" sz="1800" dirty="0" smtClean="0"/>
              <a:t>, 8.9.2016</a:t>
            </a:r>
            <a:r>
              <a:rPr lang="en-US" sz="1800" dirty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/>
              <a:t>ALBA-TCP (2009a): </a:t>
            </a:r>
            <a:r>
              <a:rPr lang="en-US" sz="1800" dirty="0"/>
              <a:t>Fundamental Principles of the Peoples’ Trade Treaty. 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alba-tcp.org/en/contenido/fundamental-principles-tcp</a:t>
            </a:r>
            <a:r>
              <a:rPr lang="en-US" sz="1800" dirty="0" smtClean="0"/>
              <a:t>, </a:t>
            </a:r>
            <a:r>
              <a:rPr lang="en-US" sz="1800" dirty="0"/>
              <a:t>29.8.2016</a:t>
            </a:r>
            <a:r>
              <a:rPr lang="en-US" sz="1800" dirty="0" smtClean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/>
              <a:t>ALBA-TCP </a:t>
            </a:r>
            <a:r>
              <a:rPr lang="en-US" sz="1800" b="1" dirty="0"/>
              <a:t>(2009b):</a:t>
            </a:r>
            <a:r>
              <a:rPr lang="en-US" sz="1800" dirty="0"/>
              <a:t> Action Plan for Trade Development in the Joint Development Economic Zone of the ALBA-TCP. http://alba-tcp.org/en/contenido/action-plan-economic-zone-alba-tcp, 29.08.2016.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/>
              <a:t>ALBA-TCP (2012): </a:t>
            </a:r>
            <a:r>
              <a:rPr lang="en-US" sz="1800" dirty="0"/>
              <a:t>Agreement for the Creation of the Economic Space of ALBA-TCP (ECOALBA-TCP). </a:t>
            </a:r>
            <a:r>
              <a:rPr lang="en-US" sz="1800" dirty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alba-tcp.org/en/contenido/agreement-creation-economic-space-alba-tcp-ecoalba-tcp</a:t>
            </a:r>
            <a:r>
              <a:rPr lang="en-US" sz="1800" dirty="0" smtClean="0"/>
              <a:t>, </a:t>
            </a:r>
            <a:r>
              <a:rPr lang="en-US" sz="1800" dirty="0"/>
              <a:t>29.8.2016.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AT" sz="1800" b="1" dirty="0"/>
              <a:t>Eder, Julia Theresa (2016): </a:t>
            </a:r>
            <a:r>
              <a:rPr lang="de-AT" sz="1800" dirty="0"/>
              <a:t>Trade </a:t>
            </a:r>
            <a:r>
              <a:rPr lang="de-AT" sz="1800" dirty="0" err="1"/>
              <a:t>and</a:t>
            </a:r>
            <a:r>
              <a:rPr lang="de-AT" sz="1800" dirty="0"/>
              <a:t> </a:t>
            </a:r>
            <a:r>
              <a:rPr lang="de-AT" sz="1800" dirty="0" err="1"/>
              <a:t>Productive</a:t>
            </a:r>
            <a:r>
              <a:rPr lang="de-AT" sz="1800" dirty="0"/>
              <a:t> Integration in ALBA-TCP – A </a:t>
            </a:r>
            <a:r>
              <a:rPr lang="de-AT" sz="1800" dirty="0" err="1"/>
              <a:t>systematic</a:t>
            </a:r>
            <a:r>
              <a:rPr lang="de-AT" sz="1800" dirty="0"/>
              <a:t> </a:t>
            </a:r>
            <a:r>
              <a:rPr lang="de-AT" sz="1800" dirty="0" err="1"/>
              <a:t>comparison</a:t>
            </a:r>
            <a:r>
              <a:rPr lang="de-AT" sz="1800" dirty="0"/>
              <a:t> </a:t>
            </a:r>
            <a:r>
              <a:rPr lang="de-AT" sz="1800" dirty="0" err="1"/>
              <a:t>with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</a:t>
            </a:r>
            <a:r>
              <a:rPr lang="de-AT" sz="1800" dirty="0" err="1"/>
              <a:t>corresponding</a:t>
            </a:r>
            <a:r>
              <a:rPr lang="de-AT" sz="1800" dirty="0"/>
              <a:t> </a:t>
            </a:r>
            <a:r>
              <a:rPr lang="de-AT" sz="1800" dirty="0" err="1"/>
              <a:t>agendas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COMECON </a:t>
            </a:r>
            <a:r>
              <a:rPr lang="de-AT" sz="1800" dirty="0" err="1"/>
              <a:t>and</a:t>
            </a:r>
            <a:r>
              <a:rPr lang="de-AT" sz="1800" dirty="0"/>
              <a:t> NAM. In: Austrian Journal </a:t>
            </a:r>
            <a:r>
              <a:rPr lang="de-AT" sz="1800" dirty="0" err="1"/>
              <a:t>of</a:t>
            </a:r>
            <a:r>
              <a:rPr lang="de-AT" sz="1800" dirty="0"/>
              <a:t> Development Studies 32 (3), 91-112.</a:t>
            </a:r>
            <a:endParaRPr lang="en-US" sz="1800" dirty="0" smtClean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7252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Literature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948906"/>
            <a:ext cx="8066540" cy="525714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AT" sz="1800" b="1" dirty="0" smtClean="0"/>
              <a:t>Gabler </a:t>
            </a:r>
            <a:r>
              <a:rPr lang="de-AT" sz="1800" b="1" dirty="0" err="1"/>
              <a:t>Witschaftslexikon</a:t>
            </a:r>
            <a:r>
              <a:rPr lang="de-AT" sz="1800" b="1" dirty="0"/>
              <a:t> (2016): </a:t>
            </a:r>
            <a:r>
              <a:rPr lang="de-AT" sz="1800" dirty="0"/>
              <a:t>Industriepolitik, Konzeptionen. </a:t>
            </a:r>
            <a:r>
              <a:rPr lang="de-AT" sz="1800" dirty="0">
                <a:hlinkClick r:id="rId2"/>
              </a:rPr>
              <a:t>http://</a:t>
            </a:r>
            <a:r>
              <a:rPr lang="de-AT" sz="1800" dirty="0" smtClean="0">
                <a:hlinkClick r:id="rId2"/>
              </a:rPr>
              <a:t>wirtschaftslexikon.gabler.de/Archiv/58461/industriepolitik-konzeptionen-v7.html</a:t>
            </a:r>
            <a:r>
              <a:rPr lang="de-AT" sz="1800" dirty="0" smtClean="0"/>
              <a:t> [</a:t>
            </a:r>
            <a:r>
              <a:rPr lang="de-AT" sz="1800" dirty="0"/>
              <a:t>10.12.2016]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1800" b="1" dirty="0"/>
              <a:t>Hernández, Dilio/Chaudary, Yudi (2015): </a:t>
            </a:r>
            <a:r>
              <a:rPr lang="es-ES" sz="1800" dirty="0"/>
              <a:t>La Alianza Bolivariana para los Pueblos de Nuestra América – Tratado de Comercio de los Pueblos (ALBA-TCP). Vigencia y viabilidad en el actual contexto venezolano y regional. Friedrich-Ebert-Stiftung Venezuela/Inisur: </a:t>
            </a:r>
            <a:r>
              <a:rPr lang="es-ES" sz="1800" dirty="0">
                <a:hlinkClick r:id="rId3"/>
              </a:rPr>
              <a:t>http://</a:t>
            </a:r>
            <a:r>
              <a:rPr lang="es-ES" sz="1800" dirty="0" smtClean="0">
                <a:hlinkClick r:id="rId3"/>
              </a:rPr>
              <a:t>library.fes.de/pdf-files/bueros/caracas/11379.pdf</a:t>
            </a:r>
            <a:r>
              <a:rPr lang="es-ES" sz="1800" dirty="0"/>
              <a:t> </a:t>
            </a:r>
            <a:r>
              <a:rPr lang="es-ES" sz="1800" dirty="0" smtClean="0"/>
              <a:t>[3.12.2015]</a:t>
            </a:r>
            <a:endParaRPr lang="de-AT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AT" sz="1800" b="1" dirty="0" smtClean="0"/>
              <a:t>Katz</a:t>
            </a:r>
            <a:r>
              <a:rPr lang="de-AT" sz="1800" b="1" dirty="0"/>
              <a:t>, Claudio (2016): </a:t>
            </a:r>
            <a:r>
              <a:rPr lang="en-US" sz="1800" dirty="0"/>
              <a:t>Is South America’s ‘Progressive Cycle’ At an End?</a:t>
            </a:r>
            <a:r>
              <a:rPr lang="de-AT" sz="1800" dirty="0"/>
              <a:t> </a:t>
            </a:r>
            <a:r>
              <a:rPr lang="de-AT" sz="1800" dirty="0">
                <a:hlinkClick r:id="rId4"/>
              </a:rPr>
              <a:t>https://venezuelanalysis.com/analysis/11881</a:t>
            </a:r>
            <a:r>
              <a:rPr lang="de-AT" sz="1800" dirty="0"/>
              <a:t> [09.02.2017</a:t>
            </a:r>
            <a:r>
              <a:rPr lang="de-AT" sz="1800" dirty="0" smtClean="0"/>
              <a:t>]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err="1"/>
              <a:t>Pianta</a:t>
            </a:r>
            <a:r>
              <a:rPr lang="en-US" sz="1800" b="1" dirty="0"/>
              <a:t>, Mario/</a:t>
            </a:r>
            <a:r>
              <a:rPr lang="en-US" sz="1800" b="1" dirty="0" err="1"/>
              <a:t>Lucchese</a:t>
            </a:r>
            <a:r>
              <a:rPr lang="en-US" sz="1800" b="1" dirty="0"/>
              <a:t>, Matteo/</a:t>
            </a:r>
            <a:r>
              <a:rPr lang="en-US" sz="1800" b="1" dirty="0" err="1"/>
              <a:t>Nascia</a:t>
            </a:r>
            <a:r>
              <a:rPr lang="en-US" sz="1800" b="1" dirty="0"/>
              <a:t>, Leopoldo (2016): </a:t>
            </a:r>
            <a:r>
              <a:rPr lang="en-US" sz="1800" dirty="0"/>
              <a:t>What is to be produced? </a:t>
            </a:r>
            <a:r>
              <a:rPr lang="de-AT" sz="1800" dirty="0"/>
              <a:t>The </a:t>
            </a:r>
            <a:r>
              <a:rPr lang="de-AT" sz="1800" dirty="0" err="1"/>
              <a:t>making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a </a:t>
            </a:r>
            <a:r>
              <a:rPr lang="de-AT" sz="1800" dirty="0" err="1"/>
              <a:t>new</a:t>
            </a:r>
            <a:r>
              <a:rPr lang="de-AT" sz="1800" dirty="0"/>
              <a:t> </a:t>
            </a:r>
            <a:r>
              <a:rPr lang="de-AT" sz="1800" dirty="0" err="1"/>
              <a:t>industrial</a:t>
            </a:r>
            <a:r>
              <a:rPr lang="de-AT" sz="1800" dirty="0"/>
              <a:t> </a:t>
            </a:r>
            <a:r>
              <a:rPr lang="de-AT" sz="1800" dirty="0" err="1"/>
              <a:t>policy</a:t>
            </a:r>
            <a:r>
              <a:rPr lang="de-AT" sz="1800" dirty="0"/>
              <a:t> in Europe. Brüssel: Rosa-Luxemburg-Stiftung, Büro Brüssel.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de-AT" sz="18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de-AT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5979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Literature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1154430"/>
            <a:ext cx="8066540" cy="505162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b="1" dirty="0" err="1"/>
              <a:t>Riggirozzi</a:t>
            </a:r>
            <a:r>
              <a:rPr lang="en-GB" sz="1800" b="1" dirty="0"/>
              <a:t>, </a:t>
            </a:r>
            <a:r>
              <a:rPr lang="en-GB" sz="1800" b="1" dirty="0" err="1"/>
              <a:t>Pía</a:t>
            </a:r>
            <a:r>
              <a:rPr lang="en-GB" sz="1800" b="1" dirty="0"/>
              <a:t>/</a:t>
            </a:r>
            <a:r>
              <a:rPr lang="en-GB" sz="1800" b="1" dirty="0" err="1"/>
              <a:t>Tussie</a:t>
            </a:r>
            <a:r>
              <a:rPr lang="en-GB" sz="1800" b="1" dirty="0"/>
              <a:t>, Diana (2012): </a:t>
            </a:r>
            <a:r>
              <a:rPr lang="en-GB" sz="1800" dirty="0"/>
              <a:t>Chapter 1. The Rise of Post-Hegemonic Regionalism in Latin America. In: </a:t>
            </a:r>
            <a:r>
              <a:rPr lang="en-GB" sz="1800" dirty="0" err="1"/>
              <a:t>Riggirozzi</a:t>
            </a:r>
            <a:r>
              <a:rPr lang="en-GB" sz="1800" dirty="0"/>
              <a:t>, </a:t>
            </a:r>
            <a:r>
              <a:rPr lang="en-GB" sz="1800" dirty="0" err="1"/>
              <a:t>Pía</a:t>
            </a:r>
            <a:r>
              <a:rPr lang="en-GB" sz="1800" dirty="0"/>
              <a:t>/</a:t>
            </a:r>
            <a:r>
              <a:rPr lang="en-GB" sz="1800" dirty="0" err="1"/>
              <a:t>Tussie</a:t>
            </a:r>
            <a:r>
              <a:rPr lang="en-GB" sz="1800" dirty="0"/>
              <a:t>, Diana (eds.): The Rise of Post-Hegemonic Regionalism in Latin America. Dordrecht [et al.]: Springer, 1-16.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b="1" dirty="0" smtClean="0"/>
              <a:t>Sanahuja</a:t>
            </a:r>
            <a:r>
              <a:rPr lang="en-GB" sz="1800" b="1" dirty="0"/>
              <a:t>, José Antonio (2012): </a:t>
            </a:r>
            <a:r>
              <a:rPr lang="en-GB" sz="1800" dirty="0"/>
              <a:t>Post-liberal Regionalism in South America: The Case of UNASUR. EUI Working Papers, RSCAS 2012/05. </a:t>
            </a:r>
            <a:r>
              <a:rPr lang="en-GB" sz="1800" u="sng" dirty="0">
                <a:hlinkClick r:id="rId2"/>
              </a:rPr>
              <a:t>http://</a:t>
            </a:r>
            <a:r>
              <a:rPr lang="en-GB" sz="1800" u="sng" dirty="0" smtClean="0">
                <a:hlinkClick r:id="rId2"/>
              </a:rPr>
              <a:t>cadmus.eui.eu/bitstream/handle/1814/20394/RSCAS_2012_05.pdf?sequence=1&amp;isAllowed=y</a:t>
            </a:r>
            <a:r>
              <a:rPr lang="en-GB" sz="1800" dirty="0"/>
              <a:t> </a:t>
            </a:r>
            <a:r>
              <a:rPr lang="en-GB" sz="1800" dirty="0" smtClean="0"/>
              <a:t>[7.12.2015</a:t>
            </a:r>
            <a:r>
              <a:rPr lang="en-GB" sz="1800" dirty="0"/>
              <a:t>]</a:t>
            </a:r>
            <a:endParaRPr lang="de-AT" sz="1800" dirty="0"/>
          </a:p>
          <a:p>
            <a:pPr marL="0" indent="0">
              <a:buNone/>
            </a:pPr>
            <a:r>
              <a:rPr lang="de-AT" sz="1800" b="1" dirty="0" smtClean="0"/>
              <a:t>UNIDO (2011): </a:t>
            </a:r>
            <a:r>
              <a:rPr lang="en-US" sz="1800" dirty="0"/>
              <a:t>Industrial Policy for </a:t>
            </a:r>
            <a:r>
              <a:rPr lang="en-US" sz="1800" dirty="0" smtClean="0"/>
              <a:t>Prosperity: Reasoning </a:t>
            </a:r>
            <a:r>
              <a:rPr lang="en-US" sz="1800" dirty="0"/>
              <a:t>and </a:t>
            </a:r>
            <a:r>
              <a:rPr lang="en-US" sz="1800" dirty="0"/>
              <a:t>Approach. </a:t>
            </a:r>
            <a:r>
              <a:rPr lang="en-US" sz="1800" dirty="0" smtClean="0"/>
              <a:t>Working Paper </a:t>
            </a:r>
            <a:r>
              <a:rPr lang="en-US" sz="1800" dirty="0"/>
              <a:t>02/2011 </a:t>
            </a:r>
            <a:r>
              <a:rPr lang="en-US" sz="1800" dirty="0" smtClean="0">
                <a:hlinkClick r:id="rId3"/>
              </a:rPr>
              <a:t>https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www.unido.org/fileadmin/media/documents/pdf/Publications/111125/WP022011_Ebook.pdf</a:t>
            </a:r>
            <a:r>
              <a:rPr lang="en-US" sz="1800" dirty="0" smtClean="0"/>
              <a:t> [08.02.2017]</a:t>
            </a:r>
            <a:endParaRPr lang="en-US" sz="1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de-AT" sz="180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4316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57460" y="4850410"/>
            <a:ext cx="7938000" cy="845078"/>
          </a:xfrm>
        </p:spPr>
        <p:txBody>
          <a:bodyPr/>
          <a:lstStyle/>
          <a:p>
            <a:r>
              <a:rPr lang="de-AT" dirty="0" err="1"/>
              <a:t>Ju</a:t>
            </a:r>
            <a:r>
              <a:rPr lang="en-GB" dirty="0" err="1"/>
              <a:t>lia</a:t>
            </a:r>
            <a:r>
              <a:rPr lang="en-GB" dirty="0"/>
              <a:t> Theresa Eder</a:t>
            </a:r>
          </a:p>
          <a:p>
            <a:r>
              <a:rPr lang="en-GB" dirty="0"/>
              <a:t>Department of Politics and Development Research, </a:t>
            </a:r>
          </a:p>
          <a:p>
            <a:r>
              <a:rPr lang="en-GB" dirty="0"/>
              <a:t>Institute of Sociology, Johannes Kepler University Linz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43599" y="397565"/>
            <a:ext cx="8202835" cy="300991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AT" sz="3400" dirty="0"/>
              <a:t>ALBA‘s Initiatives </a:t>
            </a:r>
            <a:r>
              <a:rPr lang="de-AT" sz="3400" dirty="0" err="1"/>
              <a:t>for</a:t>
            </a:r>
            <a:r>
              <a:rPr lang="de-AT" sz="3400" dirty="0"/>
              <a:t> </a:t>
            </a:r>
            <a:r>
              <a:rPr lang="de-AT" sz="3400" dirty="0" err="1"/>
              <a:t>productive</a:t>
            </a:r>
            <a:r>
              <a:rPr lang="de-AT" sz="3400" dirty="0"/>
              <a:t> integration</a:t>
            </a:r>
            <a:br>
              <a:rPr lang="de-AT" sz="3400" dirty="0"/>
            </a:br>
            <a:r>
              <a:rPr lang="de-AT" sz="3000" dirty="0"/>
              <a:t/>
            </a:r>
            <a:br>
              <a:rPr lang="de-AT" sz="3000" dirty="0"/>
            </a:br>
            <a:r>
              <a:rPr lang="de-AT" sz="3000" dirty="0"/>
              <a:t>an </a:t>
            </a:r>
            <a:r>
              <a:rPr lang="de-AT" sz="3000" dirty="0" err="1"/>
              <a:t>example</a:t>
            </a:r>
            <a:r>
              <a:rPr lang="de-AT" sz="3000" dirty="0"/>
              <a:t> </a:t>
            </a:r>
            <a:r>
              <a:rPr lang="de-AT" sz="3000" dirty="0" err="1"/>
              <a:t>for</a:t>
            </a:r>
            <a:r>
              <a:rPr lang="de-AT" sz="3000" dirty="0"/>
              <a:t> progressive </a:t>
            </a:r>
            <a:r>
              <a:rPr lang="de-AT" sz="3000" dirty="0" err="1"/>
              <a:t>industrial</a:t>
            </a:r>
            <a:r>
              <a:rPr lang="de-AT" sz="3000" dirty="0"/>
              <a:t> </a:t>
            </a:r>
            <a:r>
              <a:rPr lang="de-AT" sz="3000" dirty="0" err="1"/>
              <a:t>policy</a:t>
            </a:r>
            <a:r>
              <a:rPr lang="de-AT" sz="3000" dirty="0"/>
              <a:t> in </a:t>
            </a:r>
            <a:r>
              <a:rPr lang="de-AT" sz="3000" dirty="0" err="1"/>
              <a:t>latin</a:t>
            </a:r>
            <a:r>
              <a:rPr lang="de-AT" sz="3000" dirty="0"/>
              <a:t> </a:t>
            </a:r>
            <a:r>
              <a:rPr lang="de-AT" sz="3000" dirty="0" err="1"/>
              <a:t>america</a:t>
            </a:r>
            <a:r>
              <a:rPr lang="de-AT" sz="3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7757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Both"/>
            </a:pPr>
            <a:r>
              <a:rPr lang="en-US" sz="2800" dirty="0"/>
              <a:t>Progressive cycle in South America: evolution and crisis</a:t>
            </a:r>
          </a:p>
          <a:p>
            <a:pPr marL="514350" indent="-514350">
              <a:buFont typeface="+mj-lt"/>
              <a:buAutoNum type="arabicParenBoth"/>
            </a:pPr>
            <a:r>
              <a:rPr lang="en-US" sz="2800" dirty="0"/>
              <a:t>ALBA’s industrial policy initiatives</a:t>
            </a:r>
            <a:endParaRPr lang="en-GB" sz="2800" dirty="0"/>
          </a:p>
          <a:p>
            <a:pPr marL="514350" indent="-514350">
              <a:buFont typeface="+mj-lt"/>
              <a:buAutoNum type="arabicParenBoth"/>
            </a:pPr>
            <a:r>
              <a:rPr lang="en-US" sz="2800" dirty="0"/>
              <a:t>Critical assessment of the initiatives</a:t>
            </a:r>
            <a:r>
              <a:rPr lang="de-AT" sz="2800" dirty="0"/>
              <a:t>: Can </a:t>
            </a:r>
            <a:r>
              <a:rPr lang="de-AT" sz="2800" dirty="0" err="1"/>
              <a:t>we</a:t>
            </a:r>
            <a:r>
              <a:rPr lang="de-AT" sz="2800" dirty="0"/>
              <a:t> </a:t>
            </a:r>
            <a:r>
              <a:rPr lang="de-AT" sz="2800" dirty="0" err="1"/>
              <a:t>talk</a:t>
            </a:r>
            <a:r>
              <a:rPr lang="de-AT" sz="2800" dirty="0"/>
              <a:t> </a:t>
            </a:r>
            <a:r>
              <a:rPr lang="de-AT" sz="2800" dirty="0" err="1"/>
              <a:t>about</a:t>
            </a:r>
            <a:r>
              <a:rPr lang="de-AT" sz="2800" dirty="0"/>
              <a:t> </a:t>
            </a:r>
            <a:r>
              <a:rPr lang="de-AT" sz="2800" i="1" dirty="0"/>
              <a:t>progressive</a:t>
            </a:r>
            <a:r>
              <a:rPr lang="de-AT" sz="2800" dirty="0"/>
              <a:t> </a:t>
            </a:r>
            <a:r>
              <a:rPr lang="de-AT" sz="2800" dirty="0" err="1"/>
              <a:t>industrial</a:t>
            </a:r>
            <a:r>
              <a:rPr lang="de-AT" sz="2800" dirty="0"/>
              <a:t> </a:t>
            </a:r>
            <a:r>
              <a:rPr lang="de-AT" sz="2800" dirty="0" err="1"/>
              <a:t>policy</a:t>
            </a:r>
            <a:r>
              <a:rPr lang="de-AT" sz="2800" dirty="0"/>
              <a:t>?</a:t>
            </a:r>
            <a:endParaRPr lang="en-GB" sz="2800" dirty="0"/>
          </a:p>
          <a:p>
            <a:pPr marL="514350" indent="-514350">
              <a:buFont typeface="+mj-lt"/>
              <a:buAutoNum type="arabicParenBoth"/>
            </a:pPr>
            <a:r>
              <a:rPr lang="en-GB" sz="2800" dirty="0"/>
              <a:t>Support from outside: What can the Europeans do?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platzhalter 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8"/>
          </p:nvPr>
        </p:nvSpPr>
        <p:spPr>
          <a:xfrm>
            <a:off x="8059261" y="6395540"/>
            <a:ext cx="514350" cy="365125"/>
          </a:xfrm>
        </p:spPr>
        <p:txBody>
          <a:bodyPr/>
          <a:lstStyle/>
          <a:p>
            <a:fld id="{68F3185B-C653-42AE-8B74-FF214C291574}" type="slidenum">
              <a:rPr lang="en-US" sz="1400" smtClean="0"/>
              <a:pPr/>
              <a:t>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681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5500" y="492539"/>
            <a:ext cx="7938194" cy="938696"/>
          </a:xfrm>
        </p:spPr>
        <p:txBody>
          <a:bodyPr/>
          <a:lstStyle/>
          <a:p>
            <a:r>
              <a:rPr lang="de-AT" dirty="0"/>
              <a:t>(1) </a:t>
            </a:r>
            <a:r>
              <a:rPr lang="en-US" dirty="0"/>
              <a:t>Progressive cycle in South America: evolution…</a:t>
            </a:r>
            <a:br>
              <a:rPr lang="en-US" dirty="0"/>
            </a:b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07009" y="1171743"/>
            <a:ext cx="8195175" cy="43061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neoliberalism and social struggles </a:t>
            </a:r>
            <a:r>
              <a:rPr lang="en-US" dirty="0"/>
              <a:t>against it -&gt; </a:t>
            </a:r>
            <a:r>
              <a:rPr lang="en-US" b="1" dirty="0"/>
              <a:t>left-wing governments</a:t>
            </a:r>
            <a:r>
              <a:rPr lang="en-US" dirty="0"/>
              <a:t> get elected: </a:t>
            </a:r>
            <a:r>
              <a:rPr lang="en-US" b="1" dirty="0"/>
              <a:t>2 axis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Venezuela, Bolivia: </a:t>
            </a:r>
            <a:r>
              <a:rPr lang="en-US" dirty="0"/>
              <a:t>redistribution of income and conflicts with oligarchy/elites (counter-hegemonic)</a:t>
            </a:r>
          </a:p>
          <a:p>
            <a:pPr>
              <a:lnSpc>
                <a:spcPct val="150000"/>
              </a:lnSpc>
            </a:pPr>
            <a:r>
              <a:rPr lang="de-AT" b="1" dirty="0"/>
              <a:t>Argentina, </a:t>
            </a:r>
            <a:r>
              <a:rPr lang="en-US" b="1" dirty="0"/>
              <a:t>Brazil</a:t>
            </a:r>
            <a:r>
              <a:rPr lang="de-AT" b="1" dirty="0"/>
              <a:t>, Uruguay, Ecuador: </a:t>
            </a:r>
            <a:r>
              <a:rPr lang="de-AT" dirty="0"/>
              <a:t>p</a:t>
            </a:r>
            <a:r>
              <a:rPr lang="en-US" dirty="0" err="1"/>
              <a:t>romoted</a:t>
            </a:r>
            <a:r>
              <a:rPr lang="en-US" dirty="0"/>
              <a:t> increased internal consumption, subsidies to local business owners and social welfare programs (Neo-</a:t>
            </a:r>
            <a:r>
              <a:rPr lang="en-US" dirty="0" err="1"/>
              <a:t>developmentalism</a:t>
            </a:r>
            <a:r>
              <a:rPr lang="en-US" dirty="0"/>
              <a:t>)</a:t>
            </a:r>
          </a:p>
          <a:p>
            <a:pPr>
              <a:lnSpc>
                <a:spcPct val="150000"/>
              </a:lnSpc>
            </a:pPr>
            <a:r>
              <a:rPr lang="de-AT" b="1" dirty="0"/>
              <a:t>Commodity boom </a:t>
            </a:r>
            <a:r>
              <a:rPr lang="de-AT" dirty="0"/>
              <a:t>gave </a:t>
            </a:r>
            <a:r>
              <a:rPr lang="de-AT" dirty="0" err="1"/>
              <a:t>room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manoeuvre</a:t>
            </a:r>
            <a:endParaRPr lang="de-AT" dirty="0"/>
          </a:p>
          <a:p>
            <a:pPr>
              <a:lnSpc>
                <a:spcPct val="150000"/>
              </a:lnSpc>
            </a:pPr>
            <a:r>
              <a:rPr lang="de-AT" b="1" dirty="0"/>
              <a:t>Defeat </a:t>
            </a:r>
            <a:r>
              <a:rPr lang="de-AT" b="1" dirty="0" err="1"/>
              <a:t>of</a:t>
            </a:r>
            <a:r>
              <a:rPr lang="de-AT" b="1" dirty="0"/>
              <a:t> FTAA </a:t>
            </a:r>
            <a:r>
              <a:rPr lang="de-AT" dirty="0"/>
              <a:t>-&gt; </a:t>
            </a:r>
            <a:r>
              <a:rPr lang="de-AT" dirty="0" err="1"/>
              <a:t>afterwards</a:t>
            </a:r>
            <a:r>
              <a:rPr lang="de-AT" dirty="0"/>
              <a:t> </a:t>
            </a:r>
            <a:r>
              <a:rPr lang="de-AT" dirty="0" err="1"/>
              <a:t>only</a:t>
            </a:r>
            <a:r>
              <a:rPr lang="de-AT" dirty="0"/>
              <a:t> limited US </a:t>
            </a:r>
            <a:r>
              <a:rPr lang="de-AT" dirty="0" err="1"/>
              <a:t>interventions</a:t>
            </a:r>
            <a:r>
              <a:rPr lang="de-AT" dirty="0"/>
              <a:t> in LA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Democratic conquests </a:t>
            </a:r>
            <a:r>
              <a:rPr lang="en-US" dirty="0"/>
              <a:t>and </a:t>
            </a:r>
            <a:r>
              <a:rPr lang="en-US" b="1" dirty="0"/>
              <a:t>constitutional reforms </a:t>
            </a:r>
            <a:endParaRPr lang="de-AT" b="1" dirty="0"/>
          </a:p>
          <a:p>
            <a:pPr marL="0" indent="0">
              <a:lnSpc>
                <a:spcPct val="150000"/>
              </a:lnSpc>
              <a:buNone/>
            </a:pPr>
            <a:endParaRPr lang="de-AT" dirty="0"/>
          </a:p>
          <a:p>
            <a:pPr marL="0" indent="0">
              <a:lnSpc>
                <a:spcPct val="150000"/>
              </a:lnSpc>
              <a:buNone/>
            </a:pPr>
            <a:endParaRPr lang="de-AT" dirty="0"/>
          </a:p>
          <a:p>
            <a:pPr marL="0" indent="0">
              <a:lnSpc>
                <a:spcPct val="150000"/>
              </a:lnSpc>
              <a:buNone/>
            </a:pPr>
            <a:endParaRPr lang="de-AT" dirty="0"/>
          </a:p>
          <a:p>
            <a:pPr marL="0" indent="0">
              <a:lnSpc>
                <a:spcPct val="150000"/>
              </a:lnSpc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 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021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646" y="463810"/>
            <a:ext cx="7938194" cy="938696"/>
          </a:xfrm>
        </p:spPr>
        <p:txBody>
          <a:bodyPr/>
          <a:lstStyle/>
          <a:p>
            <a:r>
              <a:rPr lang="en-GB" dirty="0"/>
              <a:t>(1) </a:t>
            </a:r>
            <a:r>
              <a:rPr lang="en-US" dirty="0"/>
              <a:t>Progressive cycle in South America: …and crisis</a:t>
            </a:r>
            <a:br>
              <a:rPr lang="en-US" dirty="0"/>
            </a:b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5646" y="1268083"/>
            <a:ext cx="7938000" cy="49379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b="1" dirty="0"/>
              <a:t>End of commodity boom</a:t>
            </a:r>
            <a:r>
              <a:rPr lang="en-GB" dirty="0"/>
              <a:t>, </a:t>
            </a:r>
            <a:r>
              <a:rPr lang="en-GB" b="1" dirty="0"/>
              <a:t>reduced growth rates 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US" b="1" dirty="0"/>
              <a:t>Power relations </a:t>
            </a:r>
            <a:r>
              <a:rPr lang="en-US" dirty="0"/>
              <a:t>modified to some extent, but </a:t>
            </a:r>
            <a:r>
              <a:rPr lang="en-US" b="1" dirty="0"/>
              <a:t>economic insertion in the international division of </a:t>
            </a:r>
            <a:r>
              <a:rPr lang="en-US" b="1" dirty="0" err="1"/>
              <a:t>labour</a:t>
            </a:r>
            <a:r>
              <a:rPr lang="en-US" dirty="0"/>
              <a:t> not altered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Several new transregional neoliberal initiatives </a:t>
            </a:r>
            <a:r>
              <a:rPr lang="en-US" dirty="0"/>
              <a:t>on free trade (TPP) and services (TISA)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/>
              <a:t>Government changes </a:t>
            </a:r>
            <a:r>
              <a:rPr lang="en-GB" dirty="0"/>
              <a:t>in Argentina and Brazil, </a:t>
            </a:r>
            <a:r>
              <a:rPr lang="en-GB" b="1" dirty="0"/>
              <a:t>frictions to open conflicts </a:t>
            </a:r>
            <a:r>
              <a:rPr lang="en-GB" dirty="0"/>
              <a:t>in Bolivia, Ecuador and Venezuela</a:t>
            </a:r>
          </a:p>
          <a:p>
            <a:pPr>
              <a:lnSpc>
                <a:spcPct val="150000"/>
              </a:lnSpc>
            </a:pPr>
            <a:r>
              <a:rPr lang="en-GB" b="1" dirty="0"/>
              <a:t>Social protests against left-wing governments </a:t>
            </a:r>
          </a:p>
          <a:p>
            <a:pPr>
              <a:lnSpc>
                <a:spcPct val="150000"/>
              </a:lnSpc>
            </a:pPr>
            <a:r>
              <a:rPr lang="en-GB" dirty="0"/>
              <a:t>Katz 2016: </a:t>
            </a:r>
            <a:r>
              <a:rPr lang="en-GB" b="1" dirty="0"/>
              <a:t>popular support/resistance </a:t>
            </a:r>
            <a:r>
              <a:rPr lang="en-GB" dirty="0"/>
              <a:t>will decide on </a:t>
            </a:r>
            <a:r>
              <a:rPr lang="en-US" dirty="0"/>
              <a:t>future of the progressive cycle in the region</a:t>
            </a:r>
            <a:endParaRPr lang="en-GB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Foliennummernplatzhalt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85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(2) The </a:t>
            </a:r>
            <a:r>
              <a:rPr lang="de-AT" dirty="0" err="1"/>
              <a:t>bolivarian</a:t>
            </a:r>
            <a:r>
              <a:rPr lang="de-AT" dirty="0"/>
              <a:t> </a:t>
            </a:r>
            <a:r>
              <a:rPr lang="de-AT" dirty="0" err="1"/>
              <a:t>alliance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peoples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our</a:t>
            </a:r>
            <a:r>
              <a:rPr lang="de-AT" dirty="0"/>
              <a:t> </a:t>
            </a:r>
            <a:r>
              <a:rPr lang="de-AT" dirty="0" err="1"/>
              <a:t>america</a:t>
            </a: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6137" y="1778400"/>
            <a:ext cx="4261149" cy="4428000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Regional </a:t>
            </a:r>
            <a:r>
              <a:rPr lang="de-AT" dirty="0" err="1"/>
              <a:t>integration</a:t>
            </a:r>
            <a:r>
              <a:rPr lang="de-AT" dirty="0"/>
              <a:t> </a:t>
            </a:r>
            <a:r>
              <a:rPr lang="de-AT" dirty="0" err="1"/>
              <a:t>project</a:t>
            </a:r>
            <a:r>
              <a:rPr lang="de-AT" dirty="0"/>
              <a:t> in </a:t>
            </a:r>
            <a:r>
              <a:rPr lang="de-AT" dirty="0" err="1"/>
              <a:t>Latin</a:t>
            </a:r>
            <a:r>
              <a:rPr lang="de-AT" dirty="0"/>
              <a:t> </a:t>
            </a:r>
            <a:r>
              <a:rPr lang="de-AT" dirty="0" err="1"/>
              <a:t>America</a:t>
            </a:r>
            <a:r>
              <a:rPr lang="de-AT" dirty="0"/>
              <a:t>:</a:t>
            </a:r>
          </a:p>
          <a:p>
            <a:r>
              <a:rPr lang="de-AT" dirty="0" err="1"/>
              <a:t>Founded</a:t>
            </a:r>
            <a:r>
              <a:rPr lang="de-AT" dirty="0"/>
              <a:t> </a:t>
            </a:r>
            <a:r>
              <a:rPr lang="de-AT" dirty="0" err="1"/>
              <a:t>by</a:t>
            </a:r>
            <a:r>
              <a:rPr lang="de-AT" dirty="0"/>
              <a:t> Venezuela </a:t>
            </a:r>
            <a:r>
              <a:rPr lang="de-AT" dirty="0" err="1"/>
              <a:t>and</a:t>
            </a:r>
            <a:r>
              <a:rPr lang="de-AT" dirty="0"/>
              <a:t> Cuba in 2004, </a:t>
            </a:r>
            <a:r>
              <a:rPr lang="de-AT" dirty="0" err="1"/>
              <a:t>currently</a:t>
            </a:r>
            <a:r>
              <a:rPr lang="de-AT" dirty="0"/>
              <a:t> </a:t>
            </a:r>
            <a:r>
              <a:rPr lang="de-AT" b="1" dirty="0"/>
              <a:t>11 </a:t>
            </a:r>
            <a:r>
              <a:rPr lang="de-AT" b="1" dirty="0" err="1"/>
              <a:t>member</a:t>
            </a:r>
            <a:r>
              <a:rPr lang="de-AT" b="1" dirty="0"/>
              <a:t> </a:t>
            </a:r>
            <a:r>
              <a:rPr lang="de-AT" b="1" dirty="0" err="1"/>
              <a:t>states</a:t>
            </a:r>
            <a:endParaRPr lang="de-AT" b="1" dirty="0"/>
          </a:p>
          <a:p>
            <a:r>
              <a:rPr lang="de-AT" b="1" dirty="0"/>
              <a:t>„Fair </a:t>
            </a:r>
            <a:r>
              <a:rPr lang="de-AT" b="1" dirty="0" err="1"/>
              <a:t>trade</a:t>
            </a:r>
            <a:r>
              <a:rPr lang="de-AT" b="1" dirty="0"/>
              <a:t>“ </a:t>
            </a:r>
            <a:r>
              <a:rPr lang="de-AT" dirty="0" err="1"/>
              <a:t>instead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„</a:t>
            </a:r>
            <a:r>
              <a:rPr lang="de-AT" dirty="0" err="1"/>
              <a:t>free</a:t>
            </a:r>
            <a:r>
              <a:rPr lang="de-AT" dirty="0"/>
              <a:t> </a:t>
            </a:r>
            <a:r>
              <a:rPr lang="de-AT" dirty="0" err="1"/>
              <a:t>trade</a:t>
            </a:r>
            <a:r>
              <a:rPr lang="de-AT" dirty="0"/>
              <a:t>“</a:t>
            </a:r>
          </a:p>
          <a:p>
            <a:r>
              <a:rPr lang="de-AT" dirty="0"/>
              <a:t>Regional </a:t>
            </a:r>
            <a:r>
              <a:rPr lang="de-AT" dirty="0" err="1"/>
              <a:t>productive</a:t>
            </a:r>
            <a:r>
              <a:rPr lang="de-AT" dirty="0"/>
              <a:t> </a:t>
            </a:r>
            <a:r>
              <a:rPr lang="de-AT" dirty="0" err="1"/>
              <a:t>integration</a:t>
            </a:r>
            <a:r>
              <a:rPr lang="de-AT" dirty="0"/>
              <a:t> </a:t>
            </a:r>
            <a:r>
              <a:rPr lang="de-AT" dirty="0" err="1"/>
              <a:t>as</a:t>
            </a:r>
            <a:r>
              <a:rPr lang="de-AT" dirty="0"/>
              <a:t> </a:t>
            </a:r>
            <a:r>
              <a:rPr lang="de-AT" dirty="0" err="1"/>
              <a:t>goal</a:t>
            </a:r>
            <a:endParaRPr lang="de-AT" dirty="0"/>
          </a:p>
          <a:p>
            <a:r>
              <a:rPr lang="de-AT" dirty="0"/>
              <a:t>„</a:t>
            </a:r>
            <a:r>
              <a:rPr lang="de-AT" b="1" dirty="0"/>
              <a:t>Third Way“ </a:t>
            </a:r>
            <a:r>
              <a:rPr lang="de-AT" b="1" dirty="0" err="1"/>
              <a:t>between</a:t>
            </a:r>
            <a:r>
              <a:rPr lang="de-AT" b="1" dirty="0"/>
              <a:t> </a:t>
            </a:r>
            <a:r>
              <a:rPr lang="de-AT" b="1" dirty="0" err="1"/>
              <a:t>socialist</a:t>
            </a:r>
            <a:r>
              <a:rPr lang="de-AT" b="1" dirty="0"/>
              <a:t> </a:t>
            </a:r>
            <a:r>
              <a:rPr lang="de-AT" b="1" dirty="0" err="1"/>
              <a:t>and</a:t>
            </a:r>
            <a:r>
              <a:rPr lang="de-AT" b="1" dirty="0"/>
              <a:t> neoliberal </a:t>
            </a:r>
            <a:r>
              <a:rPr lang="de-AT" b="1" dirty="0" err="1"/>
              <a:t>cooperation</a:t>
            </a:r>
            <a:r>
              <a:rPr lang="de-AT" dirty="0"/>
              <a:t>? (Hernández/</a:t>
            </a:r>
            <a:r>
              <a:rPr lang="de-AT" dirty="0" err="1"/>
              <a:t>Chaudary</a:t>
            </a:r>
            <a:r>
              <a:rPr lang="de-AT" dirty="0"/>
              <a:t> 2015: 5; 12ff.)</a:t>
            </a:r>
          </a:p>
          <a:p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15" name="Inhaltsplatzhalt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6</a:t>
            </a:fld>
            <a:endParaRPr lang="en-US" sz="1400" dirty="0"/>
          </a:p>
        </p:txBody>
      </p:sp>
      <p:pic>
        <p:nvPicPr>
          <p:cNvPr id="1028" name="Picture 4" descr="Situación de Alianza Bolivariana para los Pueblos de Nuestra América - Tratado de Comercio de los Pueb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419" y="1844976"/>
            <a:ext cx="4068000" cy="40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Bildplatzhalter 1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Textfeld 3"/>
          <p:cNvSpPr txBox="1"/>
          <p:nvPr/>
        </p:nvSpPr>
        <p:spPr>
          <a:xfrm>
            <a:off x="4544351" y="6207064"/>
            <a:ext cx="30810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hlinkClick r:id="rId3"/>
              </a:rPr>
              <a:t>https://upload.wikimedia.org/wikipedia/commons/d/d1/Bolivarian_Alliance_for_the_Peoples_of_Our_America_%28orthographic_projection%29.svg</a:t>
            </a:r>
            <a:r>
              <a:rPr lang="de-DE" sz="900" dirty="0"/>
              <a:t> [10.02.2017]</a:t>
            </a:r>
          </a:p>
        </p:txBody>
      </p:sp>
    </p:spTree>
    <p:extLst>
      <p:ext uri="{BB962C8B-B14F-4D97-AF65-F5344CB8AC3E}">
        <p14:creationId xmlns:p14="http://schemas.microsoft.com/office/powerpoint/2010/main" val="264324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(2) </a:t>
            </a:r>
            <a:r>
              <a:rPr lang="en-GB" dirty="0"/>
              <a:t>Industrial </a:t>
            </a:r>
            <a:r>
              <a:rPr lang="en-GB" dirty="0" err="1"/>
              <a:t>POlicy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535646" y="1177291"/>
            <a:ext cx="8066540" cy="50287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AT" b="1" dirty="0" err="1"/>
              <a:t>Historically</a:t>
            </a:r>
            <a:r>
              <a:rPr lang="de-AT" b="1" dirty="0"/>
              <a:t> </a:t>
            </a:r>
            <a:r>
              <a:rPr lang="de-AT" b="1" dirty="0" err="1"/>
              <a:t>and</a:t>
            </a:r>
            <a:r>
              <a:rPr lang="de-AT" b="1" dirty="0"/>
              <a:t> </a:t>
            </a:r>
            <a:r>
              <a:rPr lang="de-AT" b="1" dirty="0" err="1"/>
              <a:t>regionally</a:t>
            </a:r>
            <a:r>
              <a:rPr lang="de-AT" b="1" dirty="0"/>
              <a:t> </a:t>
            </a:r>
            <a:r>
              <a:rPr lang="de-AT" b="1" dirty="0" err="1"/>
              <a:t>diverging</a:t>
            </a:r>
            <a:r>
              <a:rPr lang="de-AT" b="1" dirty="0"/>
              <a:t> </a:t>
            </a:r>
            <a:r>
              <a:rPr lang="de-AT" b="1" dirty="0" err="1"/>
              <a:t>definitions</a:t>
            </a:r>
            <a:r>
              <a:rPr lang="de-AT" b="1" dirty="0"/>
              <a:t> </a:t>
            </a:r>
            <a:r>
              <a:rPr lang="de-AT" dirty="0"/>
              <a:t>(global North &amp; global South)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AT" dirty="0"/>
              <a:t>„</a:t>
            </a:r>
            <a:r>
              <a:rPr lang="de-AT" b="1" dirty="0"/>
              <a:t>Industrial </a:t>
            </a:r>
            <a:r>
              <a:rPr lang="de-AT" b="1" dirty="0" err="1"/>
              <a:t>policy</a:t>
            </a:r>
            <a:r>
              <a:rPr lang="de-AT" b="1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b="1" dirty="0"/>
              <a:t>goal-</a:t>
            </a:r>
            <a:r>
              <a:rPr lang="de-AT" b="1" dirty="0" err="1"/>
              <a:t>oriented</a:t>
            </a:r>
            <a:r>
              <a:rPr lang="de-AT" b="1" dirty="0"/>
              <a:t> </a:t>
            </a:r>
            <a:r>
              <a:rPr lang="de-AT" b="1" dirty="0" err="1"/>
              <a:t>intervention</a:t>
            </a:r>
            <a:r>
              <a:rPr lang="de-AT" b="1" dirty="0"/>
              <a:t> </a:t>
            </a:r>
            <a:r>
              <a:rPr lang="de-AT" b="1" dirty="0" err="1"/>
              <a:t>by</a:t>
            </a:r>
            <a:r>
              <a:rPr lang="de-AT" b="1" dirty="0"/>
              <a:t> </a:t>
            </a:r>
            <a:r>
              <a:rPr lang="de-AT" b="1" dirty="0" err="1"/>
              <a:t>the</a:t>
            </a:r>
            <a:r>
              <a:rPr lang="de-AT" b="1" dirty="0"/>
              <a:t> State </a:t>
            </a:r>
            <a:r>
              <a:rPr lang="de-AT" dirty="0"/>
              <a:t>in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sectoral</a:t>
            </a:r>
            <a:r>
              <a:rPr lang="de-AT" dirty="0"/>
              <a:t> </a:t>
            </a:r>
            <a:r>
              <a:rPr lang="de-AT" dirty="0" err="1"/>
              <a:t>productive</a:t>
            </a:r>
            <a:r>
              <a:rPr lang="de-AT" dirty="0"/>
              <a:t> </a:t>
            </a:r>
            <a:r>
              <a:rPr lang="de-AT" dirty="0" err="1"/>
              <a:t>structure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an </a:t>
            </a:r>
            <a:r>
              <a:rPr lang="de-AT" dirty="0" err="1"/>
              <a:t>economy</a:t>
            </a:r>
            <a:r>
              <a:rPr lang="de-AT" dirty="0"/>
              <a:t> </a:t>
            </a:r>
            <a:r>
              <a:rPr lang="de-AT" dirty="0" err="1"/>
              <a:t>by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State. (…) The </a:t>
            </a:r>
            <a:r>
              <a:rPr lang="de-AT" b="1" dirty="0" err="1"/>
              <a:t>target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industrial</a:t>
            </a:r>
            <a:r>
              <a:rPr lang="de-AT" dirty="0"/>
              <a:t>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are</a:t>
            </a:r>
            <a:r>
              <a:rPr lang="de-AT" dirty="0"/>
              <a:t> </a:t>
            </a:r>
            <a:r>
              <a:rPr lang="de-AT" dirty="0" err="1"/>
              <a:t>always</a:t>
            </a:r>
            <a:r>
              <a:rPr lang="de-AT" dirty="0"/>
              <a:t> </a:t>
            </a:r>
            <a:r>
              <a:rPr lang="de-AT" b="1" dirty="0" err="1"/>
              <a:t>subdivisions</a:t>
            </a:r>
            <a:r>
              <a:rPr lang="de-AT" b="1" dirty="0"/>
              <a:t> </a:t>
            </a:r>
            <a:r>
              <a:rPr lang="de-AT" dirty="0"/>
              <a:t>(</a:t>
            </a:r>
            <a:r>
              <a:rPr lang="de-AT" dirty="0" err="1"/>
              <a:t>usually</a:t>
            </a:r>
            <a:r>
              <a:rPr lang="de-AT" dirty="0"/>
              <a:t> </a:t>
            </a:r>
            <a:r>
              <a:rPr lang="de-AT" dirty="0" err="1"/>
              <a:t>industrial</a:t>
            </a:r>
            <a:r>
              <a:rPr lang="de-AT" dirty="0"/>
              <a:t> </a:t>
            </a:r>
            <a:r>
              <a:rPr lang="de-AT" dirty="0" err="1"/>
              <a:t>sectors</a:t>
            </a:r>
            <a:r>
              <a:rPr lang="de-AT" dirty="0"/>
              <a:t>), not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economy</a:t>
            </a:r>
            <a:r>
              <a:rPr lang="de-AT" dirty="0"/>
              <a:t> </a:t>
            </a:r>
            <a:r>
              <a:rPr lang="de-AT" dirty="0" err="1"/>
              <a:t>as</a:t>
            </a:r>
            <a:r>
              <a:rPr lang="de-AT" dirty="0"/>
              <a:t> a </a:t>
            </a:r>
            <a:r>
              <a:rPr lang="de-AT" dirty="0" err="1"/>
              <a:t>whole</a:t>
            </a:r>
            <a:r>
              <a:rPr lang="de-AT" dirty="0"/>
              <a:t>“ </a:t>
            </a:r>
            <a:r>
              <a:rPr lang="de-AT" sz="1000" dirty="0"/>
              <a:t>(Gabler Wirtschaftslexikon </a:t>
            </a:r>
            <a:r>
              <a:rPr lang="de-AT" sz="1000" dirty="0">
                <a:hlinkClick r:id="rId2"/>
              </a:rPr>
              <a:t>http://wirtschaftslexikon.gabler.de/Archiv/55810/industriepolitik-v11.html</a:t>
            </a:r>
            <a:r>
              <a:rPr lang="de-AT" sz="1000" dirty="0"/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de-AT" sz="1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de-AT" dirty="0" err="1"/>
              <a:t>Pianta</a:t>
            </a:r>
            <a:r>
              <a:rPr lang="de-AT" dirty="0"/>
              <a:t> et al. (2016: 24-27) </a:t>
            </a:r>
            <a:r>
              <a:rPr lang="de-AT" dirty="0" err="1"/>
              <a:t>conceived</a:t>
            </a:r>
            <a:r>
              <a:rPr lang="de-AT" dirty="0"/>
              <a:t> a </a:t>
            </a:r>
            <a:r>
              <a:rPr lang="de-AT" i="1" dirty="0"/>
              <a:t>progressive </a:t>
            </a:r>
            <a:r>
              <a:rPr lang="de-AT" dirty="0" err="1"/>
              <a:t>industrial</a:t>
            </a:r>
            <a:r>
              <a:rPr lang="de-AT" dirty="0"/>
              <a:t> </a:t>
            </a:r>
            <a:r>
              <a:rPr lang="de-AT" dirty="0" err="1"/>
              <a:t>policy</a:t>
            </a:r>
            <a:r>
              <a:rPr lang="de-AT" i="1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European Union, </a:t>
            </a:r>
            <a:r>
              <a:rPr lang="de-AT" dirty="0" err="1"/>
              <a:t>which</a:t>
            </a:r>
            <a:r>
              <a:rPr lang="de-AT" dirty="0"/>
              <a:t> </a:t>
            </a:r>
            <a:r>
              <a:rPr lang="de-AT" dirty="0" err="1"/>
              <a:t>tackles</a:t>
            </a:r>
            <a:r>
              <a:rPr lang="de-AT" dirty="0"/>
              <a:t> </a:t>
            </a:r>
            <a:r>
              <a:rPr lang="de-AT" dirty="0" err="1"/>
              <a:t>besides</a:t>
            </a:r>
            <a:r>
              <a:rPr lang="de-AT" dirty="0"/>
              <a:t> </a:t>
            </a:r>
            <a:r>
              <a:rPr lang="de-AT" dirty="0" err="1"/>
              <a:t>industrial</a:t>
            </a:r>
            <a:r>
              <a:rPr lang="de-AT" dirty="0"/>
              <a:t> </a:t>
            </a:r>
            <a:r>
              <a:rPr lang="de-AT" dirty="0" err="1"/>
              <a:t>production</a:t>
            </a:r>
            <a:r>
              <a:rPr lang="de-AT" dirty="0"/>
              <a:t> also </a:t>
            </a:r>
            <a:r>
              <a:rPr lang="de-AT" dirty="0" err="1"/>
              <a:t>questions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b="1" dirty="0" err="1"/>
              <a:t>distribution</a:t>
            </a:r>
            <a:r>
              <a:rPr lang="de-AT" b="1" dirty="0"/>
              <a:t>, </a:t>
            </a:r>
            <a:r>
              <a:rPr lang="de-AT" b="1" dirty="0" err="1"/>
              <a:t>consumption</a:t>
            </a:r>
            <a:r>
              <a:rPr lang="de-AT" b="1" dirty="0"/>
              <a:t> </a:t>
            </a:r>
            <a:r>
              <a:rPr lang="de-AT" b="1" dirty="0" err="1"/>
              <a:t>of</a:t>
            </a:r>
            <a:r>
              <a:rPr lang="de-AT" b="1" dirty="0"/>
              <a:t> </a:t>
            </a:r>
            <a:r>
              <a:rPr lang="de-AT" b="1" dirty="0" err="1"/>
              <a:t>resources</a:t>
            </a:r>
            <a:r>
              <a:rPr lang="de-AT" b="1" dirty="0"/>
              <a:t> </a:t>
            </a:r>
            <a:r>
              <a:rPr lang="de-AT" b="1" dirty="0" err="1"/>
              <a:t>and</a:t>
            </a:r>
            <a:r>
              <a:rPr lang="de-AT" b="1" dirty="0"/>
              <a:t> </a:t>
            </a:r>
            <a:r>
              <a:rPr lang="de-AT" b="1" dirty="0" err="1"/>
              <a:t>economic</a:t>
            </a:r>
            <a:r>
              <a:rPr lang="de-AT" b="1" dirty="0"/>
              <a:t> </a:t>
            </a:r>
            <a:r>
              <a:rPr lang="de-AT" b="1" dirty="0" err="1"/>
              <a:t>democracy</a:t>
            </a:r>
            <a:r>
              <a:rPr lang="de-AT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AT" dirty="0"/>
              <a:t>In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b="1" dirty="0"/>
              <a:t>global South </a:t>
            </a:r>
            <a:r>
              <a:rPr lang="de-AT" dirty="0" err="1"/>
              <a:t>industrial</a:t>
            </a:r>
            <a:r>
              <a:rPr lang="de-AT" dirty="0"/>
              <a:t>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mostly</a:t>
            </a:r>
            <a:r>
              <a:rPr lang="de-AT" dirty="0"/>
              <a:t> </a:t>
            </a:r>
            <a:r>
              <a:rPr lang="de-AT" dirty="0" err="1"/>
              <a:t>focuses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b="1" dirty="0" err="1"/>
              <a:t>manufacturing</a:t>
            </a:r>
            <a:r>
              <a:rPr lang="de-AT" b="1" dirty="0"/>
              <a:t> </a:t>
            </a:r>
            <a:r>
              <a:rPr lang="de-AT" b="1" dirty="0" err="1"/>
              <a:t>sector</a:t>
            </a:r>
            <a:r>
              <a:rPr lang="de-AT" b="1" dirty="0"/>
              <a:t>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usually</a:t>
            </a:r>
            <a:r>
              <a:rPr lang="de-AT" dirty="0"/>
              <a:t> </a:t>
            </a:r>
            <a:r>
              <a:rPr lang="de-AT" dirty="0" err="1"/>
              <a:t>related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question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b="1" dirty="0" err="1"/>
              <a:t>industrial</a:t>
            </a:r>
            <a:r>
              <a:rPr lang="de-AT" b="1" dirty="0"/>
              <a:t> </a:t>
            </a:r>
            <a:r>
              <a:rPr lang="de-AT" b="1" dirty="0" err="1"/>
              <a:t>upgrading</a:t>
            </a:r>
            <a:r>
              <a:rPr lang="de-AT" b="1" dirty="0"/>
              <a:t> in Global Value Chains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economic</a:t>
            </a:r>
            <a:r>
              <a:rPr lang="de-AT" dirty="0"/>
              <a:t> </a:t>
            </a:r>
            <a:r>
              <a:rPr lang="de-AT" dirty="0" err="1"/>
              <a:t>development</a:t>
            </a:r>
            <a:r>
              <a:rPr lang="de-AT" dirty="0"/>
              <a:t> (UNIDO 2011)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AT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Foliennummernplatzhalter 1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718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9322" y="651700"/>
            <a:ext cx="7938194" cy="657050"/>
          </a:xfrm>
        </p:spPr>
        <p:txBody>
          <a:bodyPr/>
          <a:lstStyle/>
          <a:p>
            <a:r>
              <a:rPr lang="en-GB" dirty="0"/>
              <a:t>(2) Industrial policy in ALBA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78297" y="1308750"/>
            <a:ext cx="8454886" cy="47577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AT" b="1" dirty="0" err="1"/>
              <a:t>Production</a:t>
            </a:r>
            <a:r>
              <a:rPr lang="de-AT" b="1" dirty="0"/>
              <a:t> </a:t>
            </a:r>
            <a:r>
              <a:rPr lang="de-AT" b="1" dirty="0" err="1"/>
              <a:t>and</a:t>
            </a:r>
            <a:r>
              <a:rPr lang="de-AT" b="1" dirty="0"/>
              <a:t> </a:t>
            </a:r>
            <a:r>
              <a:rPr lang="de-AT" b="1" dirty="0" err="1"/>
              <a:t>investments</a:t>
            </a:r>
            <a:r>
              <a:rPr lang="de-AT" b="1" dirty="0"/>
              <a:t> </a:t>
            </a:r>
            <a:r>
              <a:rPr lang="de-AT" b="1" dirty="0" err="1"/>
              <a:t>related</a:t>
            </a:r>
            <a:r>
              <a:rPr lang="de-AT" b="1" dirty="0"/>
              <a:t> </a:t>
            </a:r>
            <a:r>
              <a:rPr lang="de-AT" b="1" dirty="0" err="1"/>
              <a:t>to</a:t>
            </a:r>
            <a:r>
              <a:rPr lang="de-AT" b="1" dirty="0"/>
              <a:t> </a:t>
            </a:r>
            <a:r>
              <a:rPr lang="de-AT" b="1" dirty="0" err="1"/>
              <a:t>social</a:t>
            </a:r>
            <a:r>
              <a:rPr lang="de-AT" b="1" dirty="0"/>
              <a:t> </a:t>
            </a:r>
            <a:r>
              <a:rPr lang="de-AT" b="1" dirty="0" err="1"/>
              <a:t>aims</a:t>
            </a:r>
            <a:r>
              <a:rPr lang="de-AT" b="1" dirty="0"/>
              <a:t> </a:t>
            </a:r>
            <a:r>
              <a:rPr lang="de-AT" dirty="0"/>
              <a:t>(Grand National Projects) -&gt; </a:t>
            </a:r>
            <a:r>
              <a:rPr lang="de-AT" dirty="0" err="1"/>
              <a:t>reduction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poverty</a:t>
            </a:r>
            <a:r>
              <a:rPr lang="de-AT" dirty="0"/>
              <a:t>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social</a:t>
            </a:r>
            <a:r>
              <a:rPr lang="de-AT" dirty="0"/>
              <a:t> </a:t>
            </a:r>
            <a:r>
              <a:rPr lang="de-AT" dirty="0" err="1"/>
              <a:t>exclusion</a:t>
            </a:r>
            <a:endParaRPr lang="de-AT" dirty="0"/>
          </a:p>
          <a:p>
            <a:pPr>
              <a:lnSpc>
                <a:spcPct val="150000"/>
              </a:lnSpc>
            </a:pPr>
            <a:r>
              <a:rPr lang="de-AT" dirty="0"/>
              <a:t> </a:t>
            </a:r>
            <a:r>
              <a:rPr lang="de-AT" b="1" dirty="0" err="1"/>
              <a:t>Reducing</a:t>
            </a:r>
            <a:r>
              <a:rPr lang="de-AT" b="1" dirty="0"/>
              <a:t> </a:t>
            </a:r>
            <a:r>
              <a:rPr lang="de-AT" b="1" dirty="0" err="1"/>
              <a:t>asymmtries</a:t>
            </a:r>
            <a:r>
              <a:rPr lang="de-AT" b="1" dirty="0"/>
              <a:t> </a:t>
            </a:r>
            <a:r>
              <a:rPr lang="de-AT" dirty="0"/>
              <a:t>in </a:t>
            </a:r>
            <a:r>
              <a:rPr lang="de-AT" dirty="0" err="1"/>
              <a:t>the</a:t>
            </a:r>
            <a:r>
              <a:rPr lang="de-AT" dirty="0"/>
              <a:t> regional bloc </a:t>
            </a:r>
            <a:r>
              <a:rPr lang="de-AT" dirty="0" err="1"/>
              <a:t>as</a:t>
            </a:r>
            <a:r>
              <a:rPr lang="de-AT" dirty="0"/>
              <a:t> </a:t>
            </a:r>
            <a:r>
              <a:rPr lang="de-AT" dirty="0" err="1"/>
              <a:t>task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all </a:t>
            </a:r>
            <a:r>
              <a:rPr lang="de-AT" dirty="0" err="1"/>
              <a:t>members</a:t>
            </a:r>
            <a:r>
              <a:rPr lang="de-AT" dirty="0"/>
              <a:t>: </a:t>
            </a:r>
            <a:r>
              <a:rPr lang="de-AT" b="1" dirty="0"/>
              <a:t>differential </a:t>
            </a:r>
            <a:r>
              <a:rPr lang="de-AT" b="1" dirty="0" err="1"/>
              <a:t>and</a:t>
            </a:r>
            <a:r>
              <a:rPr lang="de-AT" b="1" dirty="0"/>
              <a:t> </a:t>
            </a:r>
            <a:r>
              <a:rPr lang="de-AT" b="1" dirty="0" err="1"/>
              <a:t>solidary</a:t>
            </a:r>
            <a:r>
              <a:rPr lang="de-AT" b="1" dirty="0"/>
              <a:t> </a:t>
            </a:r>
            <a:r>
              <a:rPr lang="de-AT" b="1" dirty="0" err="1"/>
              <a:t>treatment</a:t>
            </a:r>
            <a:r>
              <a:rPr lang="de-AT" b="1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weaker</a:t>
            </a:r>
            <a:r>
              <a:rPr lang="de-AT" dirty="0"/>
              <a:t> </a:t>
            </a:r>
            <a:r>
              <a:rPr lang="de-AT" dirty="0" err="1"/>
              <a:t>economies</a:t>
            </a:r>
            <a:endParaRPr lang="de-AT" dirty="0"/>
          </a:p>
          <a:p>
            <a:pPr>
              <a:lnSpc>
                <a:spcPct val="150000"/>
              </a:lnSpc>
            </a:pPr>
            <a:r>
              <a:rPr lang="en-GB" dirty="0"/>
              <a:t>Economic </a:t>
            </a:r>
            <a:r>
              <a:rPr lang="en-GB" b="1" dirty="0"/>
              <a:t>complementarity</a:t>
            </a:r>
            <a:r>
              <a:rPr lang="en-GB" dirty="0"/>
              <a:t> as goal (not specialisation)</a:t>
            </a:r>
          </a:p>
          <a:p>
            <a:pPr>
              <a:lnSpc>
                <a:spcPct val="150000"/>
              </a:lnSpc>
            </a:pPr>
            <a:r>
              <a:rPr lang="en-GB" b="1" dirty="0"/>
              <a:t>ECOALBA-TCP</a:t>
            </a:r>
            <a:r>
              <a:rPr lang="en-GB" dirty="0"/>
              <a:t> (ALBA-TCP 2012, Article 1) is planned to be “shared-development, inter-dependent, sovereign and solidary economic zone aimed at </a:t>
            </a:r>
            <a:r>
              <a:rPr lang="en-GB" b="1" dirty="0"/>
              <a:t>consolidating and expanding an alternative  model of economic relations </a:t>
            </a:r>
            <a:r>
              <a:rPr lang="en-GB" dirty="0"/>
              <a:t>and to </a:t>
            </a:r>
            <a:r>
              <a:rPr lang="en-GB" b="1" dirty="0"/>
              <a:t>strengthen and diversify the productive apparatus</a:t>
            </a:r>
            <a:r>
              <a:rPr lang="en-GB" dirty="0"/>
              <a:t>.” </a:t>
            </a:r>
          </a:p>
          <a:p>
            <a:pPr marL="0" indent="0">
              <a:lnSpc>
                <a:spcPct val="150000"/>
              </a:lnSpc>
              <a:buNone/>
            </a:pPr>
            <a:endParaRPr lang="de-AT" dirty="0"/>
          </a:p>
          <a:p>
            <a:pPr>
              <a:lnSpc>
                <a:spcPct val="150000"/>
              </a:lnSpc>
              <a:buFontTx/>
              <a:buChar char="-"/>
            </a:pPr>
            <a:endParaRPr lang="de-AT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platzhalter 4"/>
          <p:cNvSpPr>
            <a:spLocks noGrp="1"/>
          </p:cNvSpPr>
          <p:nvPr>
            <p:ph type="body" sz="quarter" idx="25"/>
          </p:nvPr>
        </p:nvSpPr>
        <p:spPr>
          <a:xfrm>
            <a:off x="149836" y="7402643"/>
            <a:ext cx="7938000" cy="278127"/>
          </a:xfrm>
        </p:spPr>
        <p:txBody>
          <a:bodyPr/>
          <a:lstStyle/>
          <a:p>
            <a:r>
              <a:rPr lang="de-AT" dirty="0" err="1"/>
              <a:t>glei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8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3844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(2) Industrial policy in ALBA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5646" y="1351722"/>
            <a:ext cx="8169442" cy="485433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Grand National Enterprises (GNEs) </a:t>
            </a:r>
            <a:r>
              <a:rPr lang="en-US" dirty="0"/>
              <a:t>support goals of GNPs and leading role in productive integration: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dirty="0"/>
              <a:t>owned by 2 or more states with subsidiaries in each one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dirty="0"/>
              <a:t>operate in areas of public interest (food production, industry; e.g. </a:t>
            </a:r>
            <a:r>
              <a:rPr lang="en-GB" dirty="0"/>
              <a:t>GNE for the commercialisation of industrial supplies</a:t>
            </a:r>
            <a:r>
              <a:rPr lang="en-US" dirty="0"/>
              <a:t>)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dirty="0"/>
              <a:t>integrate SMEs and other actors into new regional value chains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dirty="0"/>
              <a:t>self-sustainable; shall reinvest their profits or finance social aims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dirty="0"/>
              <a:t>integrated into Grand National Planning</a:t>
            </a:r>
          </a:p>
          <a:p>
            <a:pPr>
              <a:lnSpc>
                <a:spcPct val="150000"/>
              </a:lnSpc>
            </a:pPr>
            <a:r>
              <a:rPr lang="en-GB" dirty="0"/>
              <a:t>Creation of </a:t>
            </a:r>
            <a:r>
              <a:rPr lang="en-GB" b="1" dirty="0"/>
              <a:t>New Regional Financial Architecture </a:t>
            </a:r>
            <a:r>
              <a:rPr lang="en-GB" dirty="0"/>
              <a:t>(NAFR in Spanish) independent of IMF and WB to finance initiatives</a:t>
            </a:r>
          </a:p>
          <a:p>
            <a:pPr marL="0" indent="0">
              <a:lnSpc>
                <a:spcPct val="150000"/>
              </a:lnSpc>
              <a:buNone/>
            </a:pPr>
            <a:endParaRPr lang="en-GB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platzhalter 4"/>
          <p:cNvSpPr>
            <a:spLocks noGrp="1"/>
          </p:cNvSpPr>
          <p:nvPr>
            <p:ph type="body" sz="quarter" idx="25"/>
          </p:nvPr>
        </p:nvSpPr>
        <p:spPr>
          <a:xfrm>
            <a:off x="149836" y="7987859"/>
            <a:ext cx="7938000" cy="278127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68F3185B-C653-42AE-8B74-FF214C291574}" type="slidenum">
              <a:rPr lang="en-US" sz="1400" smtClean="0"/>
              <a:pPr/>
              <a:t>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2054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point_Vorlage_JKU_Arial_DE_V2-1">
  <a:themeElements>
    <a:clrScheme name="JKU">
      <a:dk1>
        <a:srgbClr val="000000"/>
      </a:dk1>
      <a:lt1>
        <a:sysClr val="window" lastClr="FFFFFF"/>
      </a:lt1>
      <a:dk2>
        <a:srgbClr val="8A386C"/>
      </a:dk2>
      <a:lt2>
        <a:srgbClr val="AECB30"/>
      </a:lt2>
      <a:accent1>
        <a:srgbClr val="59636C"/>
      </a:accent1>
      <a:accent2>
        <a:srgbClr val="0081BE"/>
      </a:accent2>
      <a:accent3>
        <a:srgbClr val="72D2E8"/>
      </a:accent3>
      <a:accent4>
        <a:srgbClr val="47B44E"/>
      </a:accent4>
      <a:accent5>
        <a:srgbClr val="E74824"/>
      </a:accent5>
      <a:accent6>
        <a:srgbClr val="F9A900"/>
      </a:accent6>
      <a:hlink>
        <a:srgbClr val="0563C1"/>
      </a:hlink>
      <a:folHlink>
        <a:srgbClr val="954F72"/>
      </a:folHlink>
    </a:clrScheme>
    <a:fontScheme name="JKU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 Arial DE emf" id="{B571CD85-0045-4DE4-8924-510442F0B649}" vid="{69FD20F3-14DC-4E86-BEB4-3A53B81727F9}"/>
    </a:ext>
  </a:extLst>
</a:theme>
</file>

<file path=ppt/theme/theme2.xml><?xml version="1.0" encoding="utf-8"?>
<a:theme xmlns:a="http://schemas.openxmlformats.org/drawingml/2006/main" name="Office Theme">
  <a:themeElements>
    <a:clrScheme name="JKU">
      <a:dk1>
        <a:srgbClr val="000000"/>
      </a:dk1>
      <a:lt1>
        <a:sysClr val="window" lastClr="FFFFFF"/>
      </a:lt1>
      <a:dk2>
        <a:srgbClr val="8A386C"/>
      </a:dk2>
      <a:lt2>
        <a:srgbClr val="AECB30"/>
      </a:lt2>
      <a:accent1>
        <a:srgbClr val="59636C"/>
      </a:accent1>
      <a:accent2>
        <a:srgbClr val="0081BE"/>
      </a:accent2>
      <a:accent3>
        <a:srgbClr val="72D2E8"/>
      </a:accent3>
      <a:accent4>
        <a:srgbClr val="47B44E"/>
      </a:accent4>
      <a:accent5>
        <a:srgbClr val="E74824"/>
      </a:accent5>
      <a:accent6>
        <a:srgbClr val="F9A900"/>
      </a:accent6>
      <a:hlink>
        <a:srgbClr val="0563C1"/>
      </a:hlink>
      <a:folHlink>
        <a:srgbClr val="954F72"/>
      </a:folHlink>
    </a:clrScheme>
    <a:fontScheme name="JKU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JKU">
      <a:dk1>
        <a:srgbClr val="000000"/>
      </a:dk1>
      <a:lt1>
        <a:sysClr val="window" lastClr="FFFFFF"/>
      </a:lt1>
      <a:dk2>
        <a:srgbClr val="8A386C"/>
      </a:dk2>
      <a:lt2>
        <a:srgbClr val="AECB30"/>
      </a:lt2>
      <a:accent1>
        <a:srgbClr val="59636C"/>
      </a:accent1>
      <a:accent2>
        <a:srgbClr val="0081BE"/>
      </a:accent2>
      <a:accent3>
        <a:srgbClr val="72D2E8"/>
      </a:accent3>
      <a:accent4>
        <a:srgbClr val="47B44E"/>
      </a:accent4>
      <a:accent5>
        <a:srgbClr val="E74824"/>
      </a:accent5>
      <a:accent6>
        <a:srgbClr val="F9A900"/>
      </a:accent6>
      <a:hlink>
        <a:srgbClr val="0563C1"/>
      </a:hlink>
      <a:folHlink>
        <a:srgbClr val="954F72"/>
      </a:folHlink>
    </a:clrScheme>
    <a:fontScheme name="JKU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Powerpoint_Vorlage_JKU_Arial_DE_V2-1</Template>
  <TotalTime>0</TotalTime>
  <Words>1322</Words>
  <Application>Microsoft Office PowerPoint</Application>
  <PresentationFormat>Bildschirmpräsentation (4:3)</PresentationFormat>
  <Paragraphs>123</Paragraphs>
  <Slides>17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Wingdings 2</vt:lpstr>
      <vt:lpstr>Powerpoint_Vorlage_JKU_Arial_DE_V2-1</vt:lpstr>
      <vt:lpstr>PowerPoint-Präsentation</vt:lpstr>
      <vt:lpstr>ALBA‘s Initiatives for productive integration  an example for progressive industrial policy in latin america?</vt:lpstr>
      <vt:lpstr>OVERVIEW</vt:lpstr>
      <vt:lpstr>(1) Progressive cycle in South America: evolution… </vt:lpstr>
      <vt:lpstr>(1) Progressive cycle in South America: …and crisis </vt:lpstr>
      <vt:lpstr>(2) The bolivarian alliance of the peoples of our america </vt:lpstr>
      <vt:lpstr>(2) Industrial POlicy</vt:lpstr>
      <vt:lpstr>(2) Industrial policy in ALBA</vt:lpstr>
      <vt:lpstr>(2) Industrial policy in ALBA</vt:lpstr>
      <vt:lpstr>(2) Historical Influences</vt:lpstr>
      <vt:lpstr>(3) Critical assessment of the initiatives</vt:lpstr>
      <vt:lpstr>(4) What can we do?</vt:lpstr>
      <vt:lpstr>Time for Questions &amp; discussion!</vt:lpstr>
      <vt:lpstr>Literature</vt:lpstr>
      <vt:lpstr>Literature</vt:lpstr>
      <vt:lpstr>Literature</vt:lpstr>
      <vt:lpstr>Literature</vt:lpstr>
    </vt:vector>
  </TitlesOfParts>
  <Company>JKU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Stieger Astrid</dc:creator>
  <cp:lastModifiedBy>ak114819</cp:lastModifiedBy>
  <cp:revision>465</cp:revision>
  <cp:lastPrinted>2017-02-10T10:12:20Z</cp:lastPrinted>
  <dcterms:created xsi:type="dcterms:W3CDTF">2015-11-26T11:12:33Z</dcterms:created>
  <dcterms:modified xsi:type="dcterms:W3CDTF">2017-02-13T11:45:02Z</dcterms:modified>
</cp:coreProperties>
</file>