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handoutMasterIdLst>
    <p:handoutMasterId r:id="rId14"/>
  </p:handoutMasterIdLst>
  <p:sldIdLst>
    <p:sldId id="256" r:id="rId2"/>
    <p:sldId id="265" r:id="rId3"/>
    <p:sldId id="266" r:id="rId4"/>
    <p:sldId id="267" r:id="rId5"/>
    <p:sldId id="264" r:id="rId6"/>
    <p:sldId id="258" r:id="rId7"/>
    <p:sldId id="260" r:id="rId8"/>
    <p:sldId id="259" r:id="rId9"/>
    <p:sldId id="261" r:id="rId10"/>
    <p:sldId id="262" r:id="rId11"/>
    <p:sldId id="268" r:id="rId12"/>
    <p:sldId id="269" r:id="rId13"/>
  </p:sldIdLst>
  <p:sldSz cx="12192000" cy="6858000"/>
  <p:notesSz cx="7265988" cy="103727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1" d="100"/>
          <a:sy n="91" d="100"/>
        </p:scale>
        <p:origin x="-48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148595" cy="520438"/>
          </a:xfrm>
          <a:prstGeom prst="rect">
            <a:avLst/>
          </a:prstGeom>
        </p:spPr>
        <p:txBody>
          <a:bodyPr vert="horz" lIns="100785" tIns="50393" rIns="100785" bIns="50393" rtlCol="0"/>
          <a:lstStyle>
            <a:lvl1pPr algn="l">
              <a:defRPr sz="1300"/>
            </a:lvl1pPr>
          </a:lstStyle>
          <a:p>
            <a:endParaRPr lang="de-DE"/>
          </a:p>
        </p:txBody>
      </p:sp>
      <p:sp>
        <p:nvSpPr>
          <p:cNvPr id="3" name="Datumsplatzhalter 2"/>
          <p:cNvSpPr>
            <a:spLocks noGrp="1"/>
          </p:cNvSpPr>
          <p:nvPr>
            <p:ph type="dt" sz="quarter" idx="1"/>
          </p:nvPr>
        </p:nvSpPr>
        <p:spPr>
          <a:xfrm>
            <a:off x="4115712" y="0"/>
            <a:ext cx="3148595" cy="520438"/>
          </a:xfrm>
          <a:prstGeom prst="rect">
            <a:avLst/>
          </a:prstGeom>
        </p:spPr>
        <p:txBody>
          <a:bodyPr vert="horz" lIns="100785" tIns="50393" rIns="100785" bIns="50393" rtlCol="0"/>
          <a:lstStyle>
            <a:lvl1pPr algn="r">
              <a:defRPr sz="1300"/>
            </a:lvl1pPr>
          </a:lstStyle>
          <a:p>
            <a:fld id="{31AEF88B-D3B4-4DB3-8D17-647D9C51082C}" type="datetimeFigureOut">
              <a:rPr lang="de-DE" smtClean="0"/>
              <a:pPr/>
              <a:t>13.02.2017</a:t>
            </a:fld>
            <a:endParaRPr lang="de-DE"/>
          </a:p>
        </p:txBody>
      </p:sp>
      <p:sp>
        <p:nvSpPr>
          <p:cNvPr id="4" name="Fußzeilenplatzhalter 3"/>
          <p:cNvSpPr>
            <a:spLocks noGrp="1"/>
          </p:cNvSpPr>
          <p:nvPr>
            <p:ph type="ftr" sz="quarter" idx="2"/>
          </p:nvPr>
        </p:nvSpPr>
        <p:spPr>
          <a:xfrm>
            <a:off x="0" y="9852289"/>
            <a:ext cx="3148595" cy="520437"/>
          </a:xfrm>
          <a:prstGeom prst="rect">
            <a:avLst/>
          </a:prstGeom>
        </p:spPr>
        <p:txBody>
          <a:bodyPr vert="horz" lIns="100785" tIns="50393" rIns="100785" bIns="50393" rtlCol="0" anchor="b"/>
          <a:lstStyle>
            <a:lvl1pPr algn="l">
              <a:defRPr sz="1300"/>
            </a:lvl1pPr>
          </a:lstStyle>
          <a:p>
            <a:endParaRPr lang="de-DE"/>
          </a:p>
        </p:txBody>
      </p:sp>
      <p:sp>
        <p:nvSpPr>
          <p:cNvPr id="5" name="Foliennummernplatzhalter 4"/>
          <p:cNvSpPr>
            <a:spLocks noGrp="1"/>
          </p:cNvSpPr>
          <p:nvPr>
            <p:ph type="sldNum" sz="quarter" idx="3"/>
          </p:nvPr>
        </p:nvSpPr>
        <p:spPr>
          <a:xfrm>
            <a:off x="4115712" y="9852289"/>
            <a:ext cx="3148595" cy="520437"/>
          </a:xfrm>
          <a:prstGeom prst="rect">
            <a:avLst/>
          </a:prstGeom>
        </p:spPr>
        <p:txBody>
          <a:bodyPr vert="horz" lIns="100785" tIns="50393" rIns="100785" bIns="50393" rtlCol="0" anchor="b"/>
          <a:lstStyle>
            <a:lvl1pPr algn="r">
              <a:defRPr sz="1300"/>
            </a:lvl1pPr>
          </a:lstStyle>
          <a:p>
            <a:fld id="{1D15E847-4E96-42EB-8476-96F3A9688747}" type="slidenum">
              <a:rPr lang="de-DE" smtClean="0"/>
              <a:pPr/>
              <a:t>‹Nr.›</a:t>
            </a:fld>
            <a:endParaRPr lang="de-DE"/>
          </a:p>
        </p:txBody>
      </p:sp>
    </p:spTree>
    <p:extLst>
      <p:ext uri="{BB962C8B-B14F-4D97-AF65-F5344CB8AC3E}">
        <p14:creationId xmlns:p14="http://schemas.microsoft.com/office/powerpoint/2010/main" xmlns="" val="25025826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de-DE"/>
              <a:t>Titelmasterformat durch Klicken bearbeiten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a:xfrm>
            <a:off x="9255346" y="2750337"/>
            <a:ext cx="1171888" cy="1356442"/>
          </a:xfrm>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2162824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a:xfrm>
            <a:off x="10729455" y="4711309"/>
            <a:ext cx="1154151" cy="1090789"/>
          </a:xfrm>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650494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de-DE"/>
              <a:t>Titelmasterformat durch Klicken bearbeiten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a:xfrm>
            <a:off x="10729455" y="4711615"/>
            <a:ext cx="1154151" cy="1090789"/>
          </a:xfrm>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4010179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de-DE"/>
              <a:t>Titelmasterformat durch Klicken bearbeiten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a:xfrm>
            <a:off x="10729455" y="4709925"/>
            <a:ext cx="1154151" cy="1090789"/>
          </a:xfrm>
        </p:spPr>
        <p:txBody>
          <a:bodyPr/>
          <a:lstStyle/>
          <a:p>
            <a:fld id="{95C05237-C636-4D93-8156-8B13D607F062}" type="slidenum">
              <a:rPr lang="de-DE" smtClean="0"/>
              <a:pPr/>
              <a:t>‹Nr.›</a:t>
            </a:fld>
            <a:endParaRPr lang="de-DE"/>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xmlns="" val="3513622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de-DE"/>
              <a:t>Titelmasterformat durch Klicken bearbeiten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a:xfrm>
            <a:off x="10729455" y="4709925"/>
            <a:ext cx="1154151" cy="1090789"/>
          </a:xfrm>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41512491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de-DE"/>
              <a:t>Titelmasterformat durch Klicken bearbeiten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3" name="Date Placeholder 2"/>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1398108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de-DE"/>
              <a:t>Titelmasterformat durch Klicken bearbeiten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3" name="Date Placeholder 2"/>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10864672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40867184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4D25B09-3147-4CC2-B0A2-B703BA09530D}" type="datetimeFigureOut">
              <a:rPr lang="de-DE" smtClean="0"/>
              <a:pPr/>
              <a:t>13.02.2017</a:t>
            </a:fld>
            <a:endParaRPr lang="de-DE"/>
          </a:p>
        </p:txBody>
      </p:sp>
      <p:sp>
        <p:nvSpPr>
          <p:cNvPr id="5" name="Footer Placeholder 4"/>
          <p:cNvSpPr>
            <a:spLocks noGrp="1"/>
          </p:cNvSpPr>
          <p:nvPr>
            <p:ph type="ftr" sz="quarter" idx="11"/>
          </p:nvPr>
        </p:nvSpPr>
        <p:spPr>
          <a:xfrm>
            <a:off x="680321" y="5936188"/>
            <a:ext cx="6126805" cy="365125"/>
          </a:xfrm>
        </p:spPr>
        <p:txBody>
          <a:bodyPr/>
          <a:lstStyle/>
          <a:p>
            <a:endParaRPr lang="de-DE"/>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420863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3845613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de-DE"/>
              <a:t>Titelmasterformat durch Klicken bearbeiten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a:xfrm>
            <a:off x="10729455" y="2869895"/>
            <a:ext cx="1154151" cy="1090789"/>
          </a:xfrm>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1395461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308756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680322" y="3030008"/>
            <a:ext cx="4698355" cy="2906179"/>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5594123" y="3030008"/>
            <a:ext cx="4700059" cy="2906179"/>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3597562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2679290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1633178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de-DE"/>
              <a:t>Titelmasterformat durch Klicken bearbeiten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3489543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4D25B09-3147-4CC2-B0A2-B703BA09530D}" type="datetimeFigureOut">
              <a:rPr lang="de-DE" smtClean="0"/>
              <a:pPr/>
              <a:t>13.02.2017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1104677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cstate="print">
            <a:alphaModFix amt="10000"/>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4D25B09-3147-4CC2-B0A2-B703BA09530D}" type="datetimeFigureOut">
              <a:rPr lang="de-DE" smtClean="0"/>
              <a:pPr/>
              <a:t>13.02.2017</a:t>
            </a:fld>
            <a:endParaRPr lang="de-DE"/>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5C05237-C636-4D93-8156-8B13D607F062}" type="slidenum">
              <a:rPr lang="de-DE" smtClean="0"/>
              <a:pPr/>
              <a:t>‹Nr.›</a:t>
            </a:fld>
            <a:endParaRPr lang="de-DE"/>
          </a:p>
        </p:txBody>
      </p:sp>
    </p:spTree>
    <p:extLst>
      <p:ext uri="{BB962C8B-B14F-4D97-AF65-F5344CB8AC3E}">
        <p14:creationId xmlns:p14="http://schemas.microsoft.com/office/powerpoint/2010/main" xmlns="" val="3877128041"/>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Arbeit – worüber reden wir eigentlich?</a:t>
            </a:r>
          </a:p>
        </p:txBody>
      </p:sp>
      <p:sp>
        <p:nvSpPr>
          <p:cNvPr id="3" name="Untertitel 2"/>
          <p:cNvSpPr>
            <a:spLocks noGrp="1"/>
          </p:cNvSpPr>
          <p:nvPr>
            <p:ph type="subTitle" idx="1"/>
          </p:nvPr>
        </p:nvSpPr>
        <p:spPr>
          <a:xfrm>
            <a:off x="680322" y="4394039"/>
            <a:ext cx="8144134" cy="2043706"/>
          </a:xfrm>
        </p:spPr>
        <p:txBody>
          <a:bodyPr>
            <a:normAutofit/>
          </a:bodyPr>
          <a:lstStyle/>
          <a:p>
            <a:r>
              <a:rPr lang="de-DE"/>
              <a:t>Debatte mit Heidi Ambrosch, Elisabeth Klatzer</a:t>
            </a:r>
          </a:p>
          <a:p>
            <a:r>
              <a:rPr lang="de-DE"/>
              <a:t>und Ingrid </a:t>
            </a:r>
            <a:r>
              <a:rPr lang="de-DE" dirty="0"/>
              <a:t>Kurz-Scherf</a:t>
            </a:r>
          </a:p>
          <a:p>
            <a:endParaRPr lang="de-DE" dirty="0"/>
          </a:p>
          <a:p>
            <a:r>
              <a:rPr lang="de-DE" sz="2400" b="1"/>
              <a:t>2. Kongress </a:t>
            </a:r>
            <a:r>
              <a:rPr lang="de-DE" sz="2400" b="1" dirty="0"/>
              <a:t>„Gutes Leben für </a:t>
            </a:r>
            <a:r>
              <a:rPr lang="de-DE" sz="2400" b="1"/>
              <a:t>Alle“</a:t>
            </a:r>
          </a:p>
          <a:p>
            <a:r>
              <a:rPr lang="de-DE"/>
              <a:t>11. Februar 2017, Wien</a:t>
            </a:r>
            <a:endParaRPr lang="de-DE" dirty="0"/>
          </a:p>
        </p:txBody>
      </p:sp>
    </p:spTree>
    <p:extLst>
      <p:ext uri="{BB962C8B-B14F-4D97-AF65-F5344CB8AC3E}">
        <p14:creationId xmlns:p14="http://schemas.microsoft.com/office/powerpoint/2010/main" xmlns="" val="1658605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Politische Ökonomie der Ermöglichung eines möglichst guten Lebens</a:t>
            </a:r>
          </a:p>
        </p:txBody>
      </p:sp>
      <p:sp>
        <p:nvSpPr>
          <p:cNvPr id="3" name="Inhaltsplatzhalter 2"/>
          <p:cNvSpPr>
            <a:spLocks noGrp="1"/>
          </p:cNvSpPr>
          <p:nvPr>
            <p:ph idx="1"/>
          </p:nvPr>
        </p:nvSpPr>
        <p:spPr>
          <a:xfrm>
            <a:off x="569484" y="2253746"/>
            <a:ext cx="9613861" cy="4498036"/>
          </a:xfrm>
        </p:spPr>
        <p:txBody>
          <a:bodyPr>
            <a:normAutofit fontScale="92500" lnSpcReduction="10000"/>
          </a:bodyPr>
          <a:lstStyle/>
          <a:p>
            <a:pPr marL="0" indent="0" algn="ctr">
              <a:buNone/>
            </a:pPr>
            <a:r>
              <a:rPr lang="de-DE" b="1" dirty="0">
                <a:solidFill>
                  <a:schemeClr val="bg1"/>
                </a:solidFill>
              </a:rPr>
              <a:t>Das gute Leben mit den zwei Seiten des Guten:</a:t>
            </a:r>
          </a:p>
          <a:p>
            <a:pPr marL="0" indent="0" algn="ctr">
              <a:buNone/>
            </a:pPr>
            <a:endParaRPr lang="de-DE" b="1" dirty="0">
              <a:solidFill>
                <a:schemeClr val="bg1"/>
              </a:solidFill>
            </a:endParaRPr>
          </a:p>
          <a:p>
            <a:pPr marL="457200" indent="-457200" algn="ctr">
              <a:buFont typeface="+mj-lt"/>
              <a:buAutoNum type="arabicPeriod"/>
            </a:pPr>
            <a:r>
              <a:rPr lang="de-DE" dirty="0"/>
              <a:t>Wohlstand und Wohlergehen</a:t>
            </a:r>
          </a:p>
          <a:p>
            <a:pPr marL="457200" indent="-457200" algn="ctr">
              <a:buFont typeface="+mj-lt"/>
              <a:buAutoNum type="arabicPeriod"/>
            </a:pPr>
            <a:r>
              <a:rPr lang="de-DE" dirty="0"/>
              <a:t>Ethik und Moral</a:t>
            </a:r>
          </a:p>
          <a:p>
            <a:pPr marL="0" indent="0" algn="ctr">
              <a:buNone/>
            </a:pPr>
            <a:endParaRPr lang="de-DE" dirty="0"/>
          </a:p>
          <a:p>
            <a:pPr marL="0" indent="0" algn="ctr">
              <a:buNone/>
            </a:pPr>
            <a:r>
              <a:rPr lang="de-DE" b="1" dirty="0">
                <a:solidFill>
                  <a:schemeClr val="bg1"/>
                </a:solidFill>
              </a:rPr>
              <a:t>Gute Arbeit mit den zwei Seiten des Guten:</a:t>
            </a:r>
          </a:p>
          <a:p>
            <a:pPr marL="0" indent="0" algn="ctr">
              <a:buNone/>
            </a:pPr>
            <a:endParaRPr lang="de-DE" b="1" dirty="0">
              <a:solidFill>
                <a:schemeClr val="bg1"/>
              </a:solidFill>
            </a:endParaRPr>
          </a:p>
          <a:p>
            <a:pPr marL="0" indent="0" algn="ctr">
              <a:buNone/>
            </a:pPr>
            <a:r>
              <a:rPr lang="de-DE" dirty="0"/>
              <a:t>1. Arbeitsergebnisse      für andere</a:t>
            </a:r>
          </a:p>
          <a:p>
            <a:pPr marL="0" indent="0" algn="ctr">
              <a:buNone/>
            </a:pPr>
            <a:r>
              <a:rPr lang="de-DE" dirty="0"/>
              <a:t>2. Arbeitsbedingungen      für mich </a:t>
            </a:r>
          </a:p>
          <a:p>
            <a:pPr marL="0" indent="0" algn="ctr">
              <a:buNone/>
            </a:pPr>
            <a:r>
              <a:rPr lang="de-DE" sz="1900" dirty="0"/>
              <a:t>(Entfaltung von Fähigkeiten, Selbst- und Mitbestimmung, Überwindung überflüssiger Unterdrückung und </a:t>
            </a:r>
            <a:r>
              <a:rPr lang="de-DE" sz="1900" dirty="0" err="1"/>
              <a:t>Fremdbestimmheit</a:t>
            </a:r>
            <a:r>
              <a:rPr lang="de-DE" sz="1900" dirty="0"/>
              <a:t>)</a:t>
            </a:r>
          </a:p>
          <a:p>
            <a:pPr marL="0" indent="0" algn="ctr">
              <a:buNone/>
            </a:pPr>
            <a:r>
              <a:rPr lang="de-DE" sz="1900" dirty="0"/>
              <a:t> </a:t>
            </a:r>
          </a:p>
        </p:txBody>
      </p:sp>
      <p:cxnSp>
        <p:nvCxnSpPr>
          <p:cNvPr id="5" name="Gerade Verbindung mit Pfeil 4"/>
          <p:cNvCxnSpPr/>
          <p:nvPr/>
        </p:nvCxnSpPr>
        <p:spPr>
          <a:xfrm>
            <a:off x="5848865" y="5189838"/>
            <a:ext cx="2800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p:cNvCxnSpPr/>
          <p:nvPr/>
        </p:nvCxnSpPr>
        <p:spPr>
          <a:xfrm>
            <a:off x="6128951" y="5564660"/>
            <a:ext cx="2800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1376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Perspektiven: </a:t>
            </a:r>
            <a:r>
              <a:rPr lang="de-DE" b="1"/>
              <a:t>Leben im 4/4 Takt</a:t>
            </a:r>
            <a:endParaRPr lang="de-DE"/>
          </a:p>
        </p:txBody>
      </p:sp>
      <p:sp>
        <p:nvSpPr>
          <p:cNvPr id="3" name="Inhaltsplatzhalter 2"/>
          <p:cNvSpPr>
            <a:spLocks noGrp="1"/>
          </p:cNvSpPr>
          <p:nvPr>
            <p:ph idx="1"/>
          </p:nvPr>
        </p:nvSpPr>
        <p:spPr>
          <a:xfrm>
            <a:off x="680321" y="2336872"/>
            <a:ext cx="9613861" cy="3906909"/>
          </a:xfrm>
        </p:spPr>
        <p:txBody>
          <a:bodyPr>
            <a:normAutofit fontScale="92500" lnSpcReduction="10000"/>
          </a:bodyPr>
          <a:lstStyle/>
          <a:p>
            <a:pPr marL="0" indent="0">
              <a:buNone/>
            </a:pPr>
            <a:endParaRPr lang="de-DE" sz="2800" b="1"/>
          </a:p>
          <a:p>
            <a:pPr marL="0" indent="0">
              <a:buNone/>
            </a:pPr>
            <a:r>
              <a:rPr lang="de-DE" sz="2800" b="1"/>
              <a:t>Vier in Einem Perspektive (Frigga Haugg):</a:t>
            </a:r>
          </a:p>
          <a:p>
            <a:endParaRPr lang="de-DE"/>
          </a:p>
          <a:p>
            <a:pPr lvl="1"/>
            <a:r>
              <a:rPr lang="de-DE" sz="2400"/>
              <a:t>Ein Viertel Erwerbsarbeit</a:t>
            </a:r>
          </a:p>
          <a:p>
            <a:pPr lvl="1"/>
            <a:r>
              <a:rPr lang="de-DE" sz="2400"/>
              <a:t>Ein Viertel Sorgearbeit („Reproduktionsarbeit“)</a:t>
            </a:r>
          </a:p>
          <a:p>
            <a:pPr lvl="1"/>
            <a:r>
              <a:rPr lang="de-DE" sz="2400"/>
              <a:t>Ein Viertel Muße, Kunst, Kultur; eigene Anlagen entwickeln</a:t>
            </a:r>
          </a:p>
          <a:p>
            <a:pPr lvl="1"/>
            <a:r>
              <a:rPr lang="de-DE" sz="2400"/>
              <a:t>Ein Viertel politisch tätig sein</a:t>
            </a:r>
          </a:p>
          <a:p>
            <a:pPr marL="457200" lvl="1" indent="0">
              <a:buNone/>
            </a:pPr>
            <a:endParaRPr lang="de-DE" sz="2400"/>
          </a:p>
          <a:p>
            <a:pPr marL="457200" lvl="1" indent="0">
              <a:buNone/>
            </a:pPr>
            <a:r>
              <a:rPr lang="de-DE" sz="2400"/>
              <a:t>Alle können in allen Bereichen mitwirken; für jedem Bereich ein Viertel unserer Arbeitszeit (als Richtschnur 4 Stunden pro Tag in jedem Bereich – aber nicht starr gedacht)</a:t>
            </a:r>
          </a:p>
        </p:txBody>
      </p:sp>
    </p:spTree>
    <p:extLst>
      <p:ext uri="{BB962C8B-B14F-4D97-AF65-F5344CB8AC3E}">
        <p14:creationId xmlns:p14="http://schemas.microsoft.com/office/powerpoint/2010/main" xmlns="" val="2507706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Hilfeiche, konkrete Schritte </a:t>
            </a:r>
          </a:p>
        </p:txBody>
      </p:sp>
      <p:sp>
        <p:nvSpPr>
          <p:cNvPr id="3" name="Inhaltsplatzhalter 2"/>
          <p:cNvSpPr>
            <a:spLocks noGrp="1"/>
          </p:cNvSpPr>
          <p:nvPr>
            <p:ph idx="1"/>
          </p:nvPr>
        </p:nvSpPr>
        <p:spPr>
          <a:xfrm>
            <a:off x="680321" y="2336873"/>
            <a:ext cx="9613861" cy="3897672"/>
          </a:xfrm>
        </p:spPr>
        <p:txBody>
          <a:bodyPr/>
          <a:lstStyle/>
          <a:p>
            <a:r>
              <a:rPr lang="de-DE" dirty="0"/>
              <a:t>Radikale Arbeitszeitverkürzung (20 Stundenwoche)</a:t>
            </a:r>
          </a:p>
          <a:p>
            <a:r>
              <a:rPr lang="de-DE" dirty="0"/>
              <a:t>Grundpension für </a:t>
            </a:r>
            <a:r>
              <a:rPr lang="de-DE" dirty="0" smtClean="0"/>
              <a:t>alle als ein Schritt für ein bedingungsloses Grundeinkommen</a:t>
            </a:r>
            <a:endParaRPr lang="de-DE" dirty="0"/>
          </a:p>
          <a:p>
            <a:r>
              <a:rPr lang="de-DE" dirty="0"/>
              <a:t>Nicht-monetäre Grundsicherung ausbauen</a:t>
            </a:r>
          </a:p>
          <a:p>
            <a:pPr lvl="1"/>
            <a:r>
              <a:rPr lang="de-DE" dirty="0"/>
              <a:t>Energiegrundsicherung (Grundbedarf an Energie wird kostenlos zur Verfügung gestellt)</a:t>
            </a:r>
          </a:p>
          <a:p>
            <a:pPr lvl="1"/>
            <a:r>
              <a:rPr lang="de-DE" dirty="0"/>
              <a:t>Günstiges Wohnen </a:t>
            </a:r>
          </a:p>
          <a:p>
            <a:pPr lvl="1"/>
            <a:r>
              <a:rPr lang="de-DE" dirty="0"/>
              <a:t>Kinderbetreuung</a:t>
            </a:r>
          </a:p>
          <a:p>
            <a:pPr lvl="1"/>
            <a:r>
              <a:rPr lang="de-DE" dirty="0"/>
              <a:t>Gesundheit, Bildung …</a:t>
            </a:r>
          </a:p>
          <a:p>
            <a:r>
              <a:rPr lang="de-DE" dirty="0"/>
              <a:t>Demokratische Entscheidungen und Mitgestaltung …</a:t>
            </a:r>
          </a:p>
        </p:txBody>
      </p:sp>
    </p:spTree>
    <p:extLst>
      <p:ext uri="{BB962C8B-B14F-4D97-AF65-F5344CB8AC3E}">
        <p14:creationId xmlns:p14="http://schemas.microsoft.com/office/powerpoint/2010/main" xmlns="" val="387533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Überblick</a:t>
            </a:r>
          </a:p>
        </p:txBody>
      </p:sp>
      <p:sp>
        <p:nvSpPr>
          <p:cNvPr id="3" name="Inhaltsplatzhalter 2"/>
          <p:cNvSpPr>
            <a:spLocks noGrp="1"/>
          </p:cNvSpPr>
          <p:nvPr>
            <p:ph idx="1"/>
          </p:nvPr>
        </p:nvSpPr>
        <p:spPr/>
        <p:txBody>
          <a:bodyPr/>
          <a:lstStyle/>
          <a:p>
            <a:endParaRPr lang="de-DE"/>
          </a:p>
          <a:p>
            <a:r>
              <a:rPr lang="de-DE"/>
              <a:t>Einleitung: 4 große Arbeitsteilungen</a:t>
            </a:r>
          </a:p>
          <a:p>
            <a:r>
              <a:rPr lang="de-DE"/>
              <a:t>Ein neues Verständnis von Arbeit (Thesen von Ingrid Kurz-Scherf)</a:t>
            </a:r>
          </a:p>
          <a:p>
            <a:r>
              <a:rPr lang="de-DE"/>
              <a:t>Vier in Einem Perspektive (Frigga Haug)</a:t>
            </a:r>
          </a:p>
          <a:p>
            <a:r>
              <a:rPr lang="de-DE"/>
              <a:t>Konkrete Schritte …</a:t>
            </a:r>
          </a:p>
          <a:p>
            <a:endParaRPr lang="de-DE"/>
          </a:p>
        </p:txBody>
      </p:sp>
    </p:spTree>
    <p:extLst>
      <p:ext uri="{BB962C8B-B14F-4D97-AF65-F5344CB8AC3E}">
        <p14:creationId xmlns:p14="http://schemas.microsoft.com/office/powerpoint/2010/main" xmlns="" val="3201511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Vier große Teilungen der Arbeit</a:t>
            </a:r>
          </a:p>
        </p:txBody>
      </p:sp>
      <p:sp>
        <p:nvSpPr>
          <p:cNvPr id="3" name="Inhaltsplatzhalter 2"/>
          <p:cNvSpPr>
            <a:spLocks noGrp="1"/>
          </p:cNvSpPr>
          <p:nvPr>
            <p:ph idx="1"/>
          </p:nvPr>
        </p:nvSpPr>
        <p:spPr>
          <a:xfrm>
            <a:off x="680321" y="2078182"/>
            <a:ext cx="9613861" cy="4655127"/>
          </a:xfrm>
        </p:spPr>
        <p:txBody>
          <a:bodyPr/>
          <a:lstStyle/>
          <a:p>
            <a:pPr marL="0" indent="0">
              <a:buNone/>
            </a:pPr>
            <a:r>
              <a:rPr lang="de-DE"/>
              <a:t>„Von der Arbeit und ihrer Verteilung aus begründet sich alle Herrschaft, lassen sich gegenwärtige Krisen, lässt sich unsere Politik begreifen.“ (Frigga Haug)</a:t>
            </a:r>
          </a:p>
          <a:p>
            <a:r>
              <a:rPr lang="de-DE"/>
              <a:t>Teilung von Frauen- und Männerarbeit</a:t>
            </a:r>
          </a:p>
          <a:p>
            <a:pPr lvl="1"/>
            <a:r>
              <a:rPr lang="de-DE"/>
              <a:t>Früheste aller Teilungen: Frauen zuständig für die Arbeiten „unter dem Dach“, Männer für jene außer Haus</a:t>
            </a:r>
          </a:p>
          <a:p>
            <a:r>
              <a:rPr lang="de-DE"/>
              <a:t>Arbeitsteilung zwischen Stadt und Land</a:t>
            </a:r>
          </a:p>
          <a:p>
            <a:pPr lvl="1"/>
            <a:r>
              <a:rPr lang="de-DE"/>
              <a:t>Heute: Kampf um die Ressourcen der Erde</a:t>
            </a:r>
          </a:p>
          <a:p>
            <a:r>
              <a:rPr lang="de-DE"/>
              <a:t>Arbeitsteilung von Kopf und Hand</a:t>
            </a:r>
          </a:p>
          <a:p>
            <a:r>
              <a:rPr lang="de-DE"/>
              <a:t>Trennung von Arbeit und Nichtarbeit</a:t>
            </a:r>
          </a:p>
          <a:p>
            <a:pPr lvl="1"/>
            <a:r>
              <a:rPr lang="de-DE"/>
              <a:t>Jene, die nur ihre Arbeitskraft als Ware haben und jene, die über Eigentum an Produktionsmitteln ohne eigene Leistung verfügen</a:t>
            </a:r>
          </a:p>
        </p:txBody>
      </p:sp>
    </p:spTree>
    <p:extLst>
      <p:ext uri="{BB962C8B-B14F-4D97-AF65-F5344CB8AC3E}">
        <p14:creationId xmlns:p14="http://schemas.microsoft.com/office/powerpoint/2010/main" xmlns="" val="484794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Vier große Teilungen der Arbeit</a:t>
            </a:r>
          </a:p>
        </p:txBody>
      </p:sp>
      <p:sp>
        <p:nvSpPr>
          <p:cNvPr id="3" name="Inhaltsplatzhalter 2"/>
          <p:cNvSpPr>
            <a:spLocks noGrp="1"/>
          </p:cNvSpPr>
          <p:nvPr>
            <p:ph idx="1"/>
          </p:nvPr>
        </p:nvSpPr>
        <p:spPr>
          <a:xfrm>
            <a:off x="680321" y="2078182"/>
            <a:ext cx="9613861" cy="4655127"/>
          </a:xfrm>
        </p:spPr>
        <p:txBody>
          <a:bodyPr/>
          <a:lstStyle/>
          <a:p>
            <a:r>
              <a:rPr lang="de-DE" dirty="0"/>
              <a:t>Die vier Teilungen der Arbeit </a:t>
            </a:r>
            <a:r>
              <a:rPr lang="de-DE" dirty="0" smtClean="0"/>
              <a:t>wirken </a:t>
            </a:r>
            <a:r>
              <a:rPr lang="de-DE" dirty="0"/>
              <a:t>auf der </a:t>
            </a:r>
            <a:r>
              <a:rPr lang="de-DE" dirty="0" smtClean="0"/>
              <a:t>die </a:t>
            </a:r>
            <a:r>
              <a:rPr lang="de-DE" dirty="0"/>
              <a:t>Geschichte der Menschheit durchziehenden Spaltung, der zwischen den Geschlechtern.</a:t>
            </a:r>
          </a:p>
          <a:p>
            <a:pPr marL="0" indent="0">
              <a:buNone/>
            </a:pPr>
            <a:endParaRPr lang="de-DE" dirty="0"/>
          </a:p>
          <a:p>
            <a:r>
              <a:rPr lang="de-DE" dirty="0"/>
              <a:t>Kapitalismus gedieh auf der Verknotung der vier großen Teilungen der Arbeit und benötigt zu seiner Überwindung die Auflösung dieses Zusammenwirkens.</a:t>
            </a:r>
          </a:p>
          <a:p>
            <a:pPr marL="0" indent="0">
              <a:buNone/>
            </a:pPr>
            <a:endParaRPr lang="de-DE" dirty="0"/>
          </a:p>
          <a:p>
            <a:pPr marL="0" indent="0">
              <a:buNone/>
            </a:pPr>
            <a:r>
              <a:rPr lang="de-DE" dirty="0"/>
              <a:t> (Frigga Haug)</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xmlns="" val="1602453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Arbeit – worüber reden wir eigentlich?</a:t>
            </a:r>
          </a:p>
        </p:txBody>
      </p:sp>
      <p:sp>
        <p:nvSpPr>
          <p:cNvPr id="3" name="Untertitel 2"/>
          <p:cNvSpPr>
            <a:spLocks noGrp="1"/>
          </p:cNvSpPr>
          <p:nvPr>
            <p:ph type="subTitle" idx="1"/>
          </p:nvPr>
        </p:nvSpPr>
        <p:spPr/>
        <p:txBody>
          <a:bodyPr>
            <a:normAutofit fontScale="92500" lnSpcReduction="10000"/>
          </a:bodyPr>
          <a:lstStyle/>
          <a:p>
            <a:r>
              <a:rPr lang="de-DE" dirty="0"/>
              <a:t>Thesen zur Diskussion von Ingrid Kurz-Scherf</a:t>
            </a:r>
          </a:p>
          <a:p>
            <a:endParaRPr lang="de-DE" dirty="0"/>
          </a:p>
          <a:p>
            <a:r>
              <a:rPr lang="de-DE" dirty="0"/>
              <a:t>Zum Kongress „Gutes Leben für Alle“ im Februar 2017 in Wien</a:t>
            </a:r>
          </a:p>
        </p:txBody>
      </p:sp>
    </p:spTree>
    <p:extLst>
      <p:ext uri="{BB962C8B-B14F-4D97-AF65-F5344CB8AC3E}">
        <p14:creationId xmlns:p14="http://schemas.microsoft.com/office/powerpoint/2010/main" xmlns="" val="3933799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0321" y="895927"/>
            <a:ext cx="9613861" cy="1117600"/>
          </a:xfrm>
        </p:spPr>
        <p:txBody>
          <a:bodyPr>
            <a:normAutofit fontScale="90000"/>
          </a:bodyPr>
          <a:lstStyle/>
          <a:p>
            <a:r>
              <a:rPr lang="de-DE" sz="3600" b="1" dirty="0">
                <a:latin typeface="+mn-lt"/>
              </a:rPr>
              <a:t>Auf der Suche nach Alternativen: </a:t>
            </a:r>
            <a:br>
              <a:rPr lang="de-DE" sz="3600" b="1" dirty="0">
                <a:latin typeface="+mn-lt"/>
              </a:rPr>
            </a:br>
            <a:r>
              <a:rPr lang="de-DE" sz="3600" b="1" dirty="0">
                <a:latin typeface="+mn-lt"/>
              </a:rPr>
              <a:t>ein neues (realistisches) Verständnis von Arbeit und Ökonomie</a:t>
            </a:r>
            <a:r>
              <a:rPr lang="de-DE" sz="3200" b="1" dirty="0"/>
              <a:t/>
            </a:r>
            <a:br>
              <a:rPr lang="de-DE" sz="3200" b="1" dirty="0"/>
            </a:br>
            <a:endParaRPr lang="de-DE" sz="3200" b="1" dirty="0"/>
          </a:p>
        </p:txBody>
      </p:sp>
      <p:sp>
        <p:nvSpPr>
          <p:cNvPr id="3" name="Inhaltsplatzhalter 2"/>
          <p:cNvSpPr>
            <a:spLocks noGrp="1"/>
          </p:cNvSpPr>
          <p:nvPr>
            <p:ph idx="1"/>
          </p:nvPr>
        </p:nvSpPr>
        <p:spPr>
          <a:xfrm>
            <a:off x="680321" y="2105890"/>
            <a:ext cx="10515600" cy="4643727"/>
          </a:xfrm>
        </p:spPr>
        <p:txBody>
          <a:bodyPr>
            <a:normAutofit/>
          </a:bodyPr>
          <a:lstStyle/>
          <a:p>
            <a:pPr marL="0" indent="0">
              <a:buNone/>
            </a:pPr>
            <a:r>
              <a:rPr lang="de-DE" dirty="0"/>
              <a:t>U</a:t>
            </a:r>
            <a:r>
              <a:rPr lang="de-DE" dirty="0">
                <a:solidFill>
                  <a:schemeClr val="tx1"/>
                </a:solidFill>
              </a:rPr>
              <a:t>nter kapitalistischen Bedingungen ist Arbeit</a:t>
            </a:r>
          </a:p>
          <a:p>
            <a:pPr lvl="1"/>
            <a:endParaRPr lang="de-DE" dirty="0">
              <a:solidFill>
                <a:schemeClr val="tx1"/>
              </a:solidFill>
            </a:endParaRPr>
          </a:p>
          <a:p>
            <a:pPr lvl="1"/>
            <a:r>
              <a:rPr lang="de-DE" dirty="0">
                <a:solidFill>
                  <a:schemeClr val="tx1"/>
                </a:solidFill>
              </a:rPr>
              <a:t>abhängige Beschäftigung (offiziell) bzw. Lohnarbeit</a:t>
            </a:r>
            <a:r>
              <a:rPr lang="de-DE" dirty="0"/>
              <a:t>.</a:t>
            </a:r>
            <a:r>
              <a:rPr lang="de-DE" dirty="0">
                <a:solidFill>
                  <a:schemeClr val="tx1"/>
                </a:solidFill>
              </a:rPr>
              <a:t> </a:t>
            </a:r>
          </a:p>
          <a:p>
            <a:pPr marL="0" indent="0">
              <a:buNone/>
            </a:pPr>
            <a:endParaRPr lang="de-DE" dirty="0"/>
          </a:p>
          <a:p>
            <a:pPr marL="0" indent="0">
              <a:buNone/>
            </a:pPr>
            <a:r>
              <a:rPr lang="de-DE" dirty="0"/>
              <a:t>A</a:t>
            </a:r>
            <a:r>
              <a:rPr lang="de-DE" dirty="0">
                <a:solidFill>
                  <a:schemeClr val="tx1"/>
                </a:solidFill>
              </a:rPr>
              <a:t>ber auch unter kapitalistischen Bedingungen gibt es nicht nur Arbeit gegen Entgelt,</a:t>
            </a:r>
          </a:p>
          <a:p>
            <a:pPr marL="0" indent="0">
              <a:buNone/>
            </a:pPr>
            <a:endParaRPr lang="de-DE" dirty="0">
              <a:solidFill>
                <a:schemeClr val="tx1"/>
              </a:solidFill>
            </a:endParaRPr>
          </a:p>
          <a:p>
            <a:pPr lvl="1"/>
            <a:r>
              <a:rPr lang="de-DE" dirty="0">
                <a:solidFill>
                  <a:schemeClr val="tx1"/>
                </a:solidFill>
              </a:rPr>
              <a:t>sondern auch unentgeltliche Tätigkeit, die </a:t>
            </a:r>
          </a:p>
          <a:p>
            <a:pPr lvl="1"/>
            <a:r>
              <a:rPr lang="de-DE" dirty="0">
                <a:solidFill>
                  <a:schemeClr val="tx1"/>
                </a:solidFill>
              </a:rPr>
              <a:t>gesellschaftlich notwendig ist, </a:t>
            </a:r>
          </a:p>
          <a:p>
            <a:pPr lvl="1"/>
            <a:r>
              <a:rPr lang="de-DE" dirty="0">
                <a:solidFill>
                  <a:schemeClr val="tx1"/>
                </a:solidFill>
              </a:rPr>
              <a:t>Mühe und manchmal auch Last bedeutet, </a:t>
            </a:r>
          </a:p>
          <a:p>
            <a:pPr lvl="1"/>
            <a:r>
              <a:rPr lang="de-DE" dirty="0">
                <a:solidFill>
                  <a:schemeClr val="tx1"/>
                </a:solidFill>
              </a:rPr>
              <a:t>Gegenstand von Konflikten um ihre Verteilung und Anerkennung, </a:t>
            </a:r>
          </a:p>
          <a:p>
            <a:pPr lvl="1"/>
            <a:r>
              <a:rPr lang="de-DE" dirty="0">
                <a:solidFill>
                  <a:schemeClr val="tx1"/>
                </a:solidFill>
              </a:rPr>
              <a:t>also „Arbeit“ ist. </a:t>
            </a:r>
          </a:p>
          <a:p>
            <a:pPr marL="0" indent="0">
              <a:buNone/>
            </a:pPr>
            <a:endParaRPr lang="de-DE" dirty="0"/>
          </a:p>
        </p:txBody>
      </p:sp>
    </p:spTree>
    <p:extLst>
      <p:ext uri="{BB962C8B-B14F-4D97-AF65-F5344CB8AC3E}">
        <p14:creationId xmlns:p14="http://schemas.microsoft.com/office/powerpoint/2010/main" xmlns="" val="1706247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Es geht nicht um einen erweiterten, sondern um einen anderen Arbeitsbegriff</a:t>
            </a:r>
          </a:p>
        </p:txBody>
      </p:sp>
      <p:sp>
        <p:nvSpPr>
          <p:cNvPr id="3" name="Inhaltsplatzhalter 2"/>
          <p:cNvSpPr>
            <a:spLocks noGrp="1"/>
          </p:cNvSpPr>
          <p:nvPr>
            <p:ph idx="1"/>
          </p:nvPr>
        </p:nvSpPr>
        <p:spPr>
          <a:xfrm>
            <a:off x="680320" y="2225964"/>
            <a:ext cx="9613861" cy="4310589"/>
          </a:xfrm>
        </p:spPr>
        <p:txBody>
          <a:bodyPr>
            <a:normAutofit lnSpcReduction="10000"/>
          </a:bodyPr>
          <a:lstStyle/>
          <a:p>
            <a:pPr marL="0" indent="0">
              <a:buNone/>
            </a:pPr>
            <a:r>
              <a:rPr lang="de-DE" dirty="0"/>
              <a:t>Erwerbsarbeit ist auch </a:t>
            </a:r>
          </a:p>
          <a:p>
            <a:pPr marL="0" indent="0">
              <a:buNone/>
            </a:pPr>
            <a:endParaRPr lang="de-DE" dirty="0"/>
          </a:p>
          <a:p>
            <a:pPr lvl="1"/>
            <a:r>
              <a:rPr lang="de-DE" dirty="0"/>
              <a:t>Berufstätigkeit (sollte es sein)</a:t>
            </a:r>
          </a:p>
          <a:p>
            <a:pPr lvl="1"/>
            <a:r>
              <a:rPr lang="de-DE" dirty="0"/>
              <a:t>Beteiligung (im doppelten Sinn von sich beteiligen und beteiligt werden) an der beruflich und </a:t>
            </a:r>
            <a:r>
              <a:rPr lang="de-DE" dirty="0" err="1"/>
              <a:t>marktlich</a:t>
            </a:r>
            <a:r>
              <a:rPr lang="de-DE" dirty="0"/>
              <a:t> organisierten sozialen Kooperation</a:t>
            </a:r>
          </a:p>
          <a:p>
            <a:pPr lvl="1"/>
            <a:r>
              <a:rPr lang="de-DE" dirty="0"/>
              <a:t>Sicherung des Lebensunterhalts durch ein Einkommen (statt Zuteilungen, Naturalien)</a:t>
            </a:r>
          </a:p>
          <a:p>
            <a:pPr lvl="1"/>
            <a:r>
              <a:rPr lang="de-DE" dirty="0"/>
              <a:t>Recht auf qualifizierte, angemessen bezahlte, sinnvolle Berufstätigkeit – auch für Frauen und Flüchtlinge, auch für die, die z.Zt. nur Zugang zu </a:t>
            </a:r>
          </a:p>
          <a:p>
            <a:pPr lvl="1"/>
            <a:r>
              <a:rPr lang="de-DE" dirty="0"/>
              <a:t>schlechten Jobs haben</a:t>
            </a:r>
          </a:p>
          <a:p>
            <a:pPr lvl="1"/>
            <a:r>
              <a:rPr lang="de-DE" dirty="0"/>
              <a:t>Bedingungsloses Grundeinkommen darf dieses Recht nicht aushebeln</a:t>
            </a:r>
          </a:p>
          <a:p>
            <a:pPr lvl="1"/>
            <a:r>
              <a:rPr lang="de-DE" dirty="0"/>
              <a:t>Berufstätigkeit ist für viele eine wichtige Komponente ihres Lebens, aber sie ist eben nur eine Komponente der „ganzen Arbeit“ und des „ganzen Lebens“</a:t>
            </a:r>
          </a:p>
        </p:txBody>
      </p:sp>
    </p:spTree>
    <p:extLst>
      <p:ext uri="{BB962C8B-B14F-4D97-AF65-F5344CB8AC3E}">
        <p14:creationId xmlns:p14="http://schemas.microsoft.com/office/powerpoint/2010/main" xmlns="" val="1689343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Unentgeltliche Tätigkeit ist Arbeit –</a:t>
            </a:r>
            <a:br>
              <a:rPr lang="de-DE" dirty="0"/>
            </a:br>
            <a:r>
              <a:rPr lang="de-DE" dirty="0"/>
              <a:t>aber andere Arbeit</a:t>
            </a:r>
          </a:p>
        </p:txBody>
      </p:sp>
      <p:sp>
        <p:nvSpPr>
          <p:cNvPr id="3" name="Inhaltsplatzhalter 2"/>
          <p:cNvSpPr>
            <a:spLocks noGrp="1"/>
          </p:cNvSpPr>
          <p:nvPr>
            <p:ph idx="1"/>
          </p:nvPr>
        </p:nvSpPr>
        <p:spPr>
          <a:xfrm>
            <a:off x="680321" y="2068945"/>
            <a:ext cx="9613861" cy="4710546"/>
          </a:xfrm>
        </p:spPr>
        <p:txBody>
          <a:bodyPr>
            <a:normAutofit fontScale="85000" lnSpcReduction="10000"/>
          </a:bodyPr>
          <a:lstStyle/>
          <a:p>
            <a:r>
              <a:rPr lang="de-DE" dirty="0"/>
              <a:t>Bürgerschaftliches/Familiäres/Nachbarschaftliches Engagement</a:t>
            </a:r>
          </a:p>
          <a:p>
            <a:r>
              <a:rPr lang="de-DE" dirty="0"/>
              <a:t>Qualifikation wird (sollte) von jedermann und </a:t>
            </a:r>
            <a:r>
              <a:rPr lang="de-DE" dirty="0" err="1"/>
              <a:t>jederfrau</a:t>
            </a:r>
            <a:r>
              <a:rPr lang="de-DE" dirty="0"/>
              <a:t> im Rahmen der Allgemeinbildung erworben (werden). </a:t>
            </a:r>
          </a:p>
          <a:p>
            <a:r>
              <a:rPr lang="de-DE" dirty="0"/>
              <a:t>Insoweit als z.B.  Fürsorgliche Praxis einer besonderen Qualifikation bedarf, sollte sie als Berufstätigkeit organisiert werden</a:t>
            </a:r>
          </a:p>
          <a:p>
            <a:r>
              <a:rPr lang="de-DE" dirty="0"/>
              <a:t>Wird von jedermann und </a:t>
            </a:r>
            <a:r>
              <a:rPr lang="de-DE" dirty="0" err="1"/>
              <a:t>jederfrau</a:t>
            </a:r>
            <a:r>
              <a:rPr lang="de-DE" dirty="0"/>
              <a:t> in angemessenem Umfang und angemessener Qualität erwartet (jedes einzelne Individuum und die Gesellschaft insgesamt sind auf fürsorgliche Praxis und unentgeltliches Engagement von anderen angewiesen, es gibt aber keinen Zwang (und das ist gut so!), weder direkt noch indirekt, sich zu beteiligen – außer für Frauen.</a:t>
            </a:r>
          </a:p>
          <a:p>
            <a:r>
              <a:rPr lang="de-DE" dirty="0"/>
              <a:t>Unentgeltliche Tätigkeit ist Arbeit dann und insoweit sie Tätigkeit für andere ist und auch von anderen verrichtet werden könnte (demnach wäre Schwangerschaft, Gebären und Stillen keine Arbeit)</a:t>
            </a:r>
          </a:p>
          <a:p>
            <a:r>
              <a:rPr lang="de-DE" dirty="0"/>
              <a:t>Weil und insoweit fürsorgliche Tätigkeit in der Familie Arbeit ist, gibt es einen Konflikt um ihre Verteilung (Männer, Frauen) und Organisation (Familie, Markt, Staat, Zivilgesellschaft)</a:t>
            </a:r>
          </a:p>
          <a:p>
            <a:pPr marL="0" indent="0">
              <a:buNone/>
            </a:pPr>
            <a:endParaRPr lang="de-DE" dirty="0"/>
          </a:p>
        </p:txBody>
      </p:sp>
    </p:spTree>
    <p:extLst>
      <p:ext uri="{BB962C8B-B14F-4D97-AF65-F5344CB8AC3E}">
        <p14:creationId xmlns:p14="http://schemas.microsoft.com/office/powerpoint/2010/main" xmlns="" val="4146972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b="1" dirty="0"/>
              <a:t>Arbeit ist „Tätigkeit für andere“ (Karl Marx, Friedrich </a:t>
            </a:r>
            <a:r>
              <a:rPr lang="de-DE" sz="2800" b="1" dirty="0" err="1"/>
              <a:t>Kambartel</a:t>
            </a:r>
            <a:r>
              <a:rPr lang="de-DE" sz="2800" b="1" dirty="0"/>
              <a:t>), die immer auch auf die Bedürfnisse von anderen und die Anerkennung durch andere verwiesen ist.</a:t>
            </a:r>
          </a:p>
        </p:txBody>
      </p:sp>
      <p:sp>
        <p:nvSpPr>
          <p:cNvPr id="3" name="Inhaltsplatzhalter 2"/>
          <p:cNvSpPr>
            <a:spLocks noGrp="1"/>
          </p:cNvSpPr>
          <p:nvPr>
            <p:ph idx="1"/>
          </p:nvPr>
        </p:nvSpPr>
        <p:spPr>
          <a:xfrm>
            <a:off x="838200" y="2216726"/>
            <a:ext cx="10515600" cy="4641273"/>
          </a:xfrm>
        </p:spPr>
        <p:txBody>
          <a:bodyPr>
            <a:normAutofit fontScale="85000" lnSpcReduction="10000"/>
          </a:bodyPr>
          <a:lstStyle/>
          <a:p>
            <a:pPr marL="0" indent="0">
              <a:buNone/>
            </a:pPr>
            <a:r>
              <a:rPr lang="de-DE" dirty="0"/>
              <a:t>Arbeit ist „Tätigkeit für andere“ im Rahmen von Herrschaftsverhältnissen und im Rahmen von Kooperationsverhältnissen. Arbeit hat auch unter Herrschaftsbedingungen ein Moment der Kooperation und der „Selbsterwirkung“ (Herbert Marcuse). </a:t>
            </a:r>
          </a:p>
          <a:p>
            <a:pPr marL="0" indent="0">
              <a:buNone/>
            </a:pPr>
            <a:endParaRPr lang="de-DE" dirty="0"/>
          </a:p>
          <a:p>
            <a:pPr marL="0" indent="0">
              <a:buNone/>
            </a:pPr>
            <a:r>
              <a:rPr lang="de-DE" dirty="0"/>
              <a:t>Wir brauchen ein neues (realistisches) Verständnis von Arbeit, das </a:t>
            </a:r>
          </a:p>
          <a:p>
            <a:pPr lvl="1"/>
            <a:r>
              <a:rPr lang="de-DE" dirty="0"/>
              <a:t>a) die Vielfalt und </a:t>
            </a:r>
          </a:p>
          <a:p>
            <a:pPr lvl="1"/>
            <a:r>
              <a:rPr lang="de-DE" dirty="0"/>
              <a:t>b) den Zusammenhang </a:t>
            </a:r>
          </a:p>
          <a:p>
            <a:pPr marL="0" indent="0">
              <a:buNone/>
            </a:pPr>
            <a:r>
              <a:rPr lang="de-DE" dirty="0"/>
              <a:t>ihrer einzelnen Komponenten,  </a:t>
            </a:r>
          </a:p>
          <a:p>
            <a:pPr lvl="1"/>
            <a:r>
              <a:rPr lang="de-DE" dirty="0"/>
              <a:t>c) die darin wirksamen Herrschaftsverhältnisse und</a:t>
            </a:r>
          </a:p>
          <a:p>
            <a:pPr lvl="1"/>
            <a:r>
              <a:rPr lang="de-DE" dirty="0"/>
              <a:t>d) die davon verdeckten Momente und Möglichkeiten sozialer Kooperation und Emanzipation</a:t>
            </a:r>
          </a:p>
          <a:p>
            <a:pPr marL="0" indent="0">
              <a:buNone/>
            </a:pPr>
            <a:r>
              <a:rPr lang="de-DE" dirty="0"/>
              <a:t>umfasst</a:t>
            </a:r>
          </a:p>
          <a:p>
            <a:pPr marL="0" indent="0">
              <a:buNone/>
            </a:pPr>
            <a:endParaRPr lang="de-DE" dirty="0"/>
          </a:p>
          <a:p>
            <a:pPr marL="0" indent="0">
              <a:buNone/>
            </a:pPr>
            <a:r>
              <a:rPr lang="de-DE" dirty="0"/>
              <a:t>Ökonomie bezieht ihren Sinn (auch) aus der Befriedigung von Bedürfnissen und der Entfaltung und  Fähigkeiten und nicht (nur) aus der Verwertung von Kapital </a:t>
            </a:r>
          </a:p>
          <a:p>
            <a:endParaRPr lang="de-DE" dirty="0"/>
          </a:p>
          <a:p>
            <a:endParaRPr lang="de-DE" dirty="0"/>
          </a:p>
        </p:txBody>
      </p:sp>
    </p:spTree>
    <p:extLst>
      <p:ext uri="{BB962C8B-B14F-4D97-AF65-F5344CB8AC3E}">
        <p14:creationId xmlns:p14="http://schemas.microsoft.com/office/powerpoint/2010/main" xmlns="" val="251738594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0CBE056-4EF4-4D92-969E-947779DA7AA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0</TotalTime>
  <Words>892</Words>
  <Application>Microsoft Office PowerPoint</Application>
  <PresentationFormat>Benutzerdefiniert</PresentationFormat>
  <Paragraphs>103</Paragraphs>
  <Slides>12</Slides>
  <Notes>0</Notes>
  <HiddenSlides>0</HiddenSlides>
  <MMClips>0</MMClips>
  <ScaleCrop>false</ScaleCrop>
  <HeadingPairs>
    <vt:vector size="4" baseType="variant">
      <vt:variant>
        <vt:lpstr>Design</vt:lpstr>
      </vt:variant>
      <vt:variant>
        <vt:i4>1</vt:i4>
      </vt:variant>
      <vt:variant>
        <vt:lpstr>Folientitel</vt:lpstr>
      </vt:variant>
      <vt:variant>
        <vt:i4>12</vt:i4>
      </vt:variant>
    </vt:vector>
  </HeadingPairs>
  <TitlesOfParts>
    <vt:vector size="13" baseType="lpstr">
      <vt:lpstr>Berlin</vt:lpstr>
      <vt:lpstr>Arbeit – worüber reden wir eigentlich?</vt:lpstr>
      <vt:lpstr>Überblick</vt:lpstr>
      <vt:lpstr>Vier große Teilungen der Arbeit</vt:lpstr>
      <vt:lpstr>Vier große Teilungen der Arbeit</vt:lpstr>
      <vt:lpstr>Arbeit – worüber reden wir eigentlich?</vt:lpstr>
      <vt:lpstr>Auf der Suche nach Alternativen:  ein neues (realistisches) Verständnis von Arbeit und Ökonomie </vt:lpstr>
      <vt:lpstr>Es geht nicht um einen erweiterten, sondern um einen anderen Arbeitsbegriff</vt:lpstr>
      <vt:lpstr>Unentgeltliche Tätigkeit ist Arbeit – aber andere Arbeit</vt:lpstr>
      <vt:lpstr>Arbeit ist „Tätigkeit für andere“ (Karl Marx, Friedrich Kambartel), die immer auch auf die Bedürfnisse von anderen und die Anerkennung durch andere verwiesen ist.</vt:lpstr>
      <vt:lpstr>Politische Ökonomie der Ermöglichung eines möglichst guten Lebens</vt:lpstr>
      <vt:lpstr>Perspektiven: Leben im 4/4 Takt</vt:lpstr>
      <vt:lpstr>Hilfeiche, konkrete Schritte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kurzsche</dc:creator>
  <cp:lastModifiedBy>Microsoft</cp:lastModifiedBy>
  <cp:revision>18</cp:revision>
  <cp:lastPrinted>2017-02-11T06:54:12Z</cp:lastPrinted>
  <dcterms:created xsi:type="dcterms:W3CDTF">2017-02-09T15:19:04Z</dcterms:created>
  <dcterms:modified xsi:type="dcterms:W3CDTF">2017-02-13T08:18:33Z</dcterms:modified>
</cp:coreProperties>
</file>